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 id="2147483657" r:id="rId2"/>
    <p:sldMasterId id="2147483702" r:id="rId3"/>
    <p:sldMasterId id="2147483788" r:id="rId4"/>
    <p:sldMasterId id="2147483794" r:id="rId5"/>
  </p:sldMasterIdLst>
  <p:notesMasterIdLst>
    <p:notesMasterId r:id="rId46"/>
  </p:notesMasterIdLst>
  <p:sldIdLst>
    <p:sldId id="424" r:id="rId6"/>
    <p:sldId id="407" r:id="rId7"/>
    <p:sldId id="1660" r:id="rId8"/>
    <p:sldId id="1669" r:id="rId9"/>
    <p:sldId id="608" r:id="rId10"/>
    <p:sldId id="1670" r:id="rId11"/>
    <p:sldId id="1667" r:id="rId12"/>
    <p:sldId id="1662" r:id="rId13"/>
    <p:sldId id="402" r:id="rId14"/>
    <p:sldId id="627" r:id="rId15"/>
    <p:sldId id="512" r:id="rId16"/>
    <p:sldId id="514" r:id="rId17"/>
    <p:sldId id="403" r:id="rId18"/>
    <p:sldId id="515" r:id="rId19"/>
    <p:sldId id="523" r:id="rId20"/>
    <p:sldId id="2868" r:id="rId21"/>
    <p:sldId id="387" r:id="rId22"/>
    <p:sldId id="2897" r:id="rId23"/>
    <p:sldId id="1666" r:id="rId24"/>
    <p:sldId id="415" r:id="rId25"/>
    <p:sldId id="1659" r:id="rId26"/>
    <p:sldId id="375" r:id="rId27"/>
    <p:sldId id="398" r:id="rId28"/>
    <p:sldId id="376" r:id="rId29"/>
    <p:sldId id="378" r:id="rId30"/>
    <p:sldId id="386" r:id="rId31"/>
    <p:sldId id="377" r:id="rId32"/>
    <p:sldId id="380" r:id="rId33"/>
    <p:sldId id="1665" r:id="rId34"/>
    <p:sldId id="426" r:id="rId35"/>
    <p:sldId id="374" r:id="rId36"/>
    <p:sldId id="367" r:id="rId37"/>
    <p:sldId id="381" r:id="rId38"/>
    <p:sldId id="382" r:id="rId39"/>
    <p:sldId id="383" r:id="rId40"/>
    <p:sldId id="366" r:id="rId41"/>
    <p:sldId id="2898" r:id="rId42"/>
    <p:sldId id="262" r:id="rId43"/>
    <p:sldId id="269" r:id="rId44"/>
    <p:sldId id="270"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55"/>
    <a:srgbClr val="FFFAE3"/>
    <a:srgbClr val="95E7FF"/>
    <a:srgbClr val="AEC7E4"/>
    <a:srgbClr val="B8D2F1"/>
    <a:srgbClr val="B3B3B3"/>
    <a:srgbClr val="B2B2B2"/>
    <a:srgbClr val="A7DFF8"/>
    <a:srgbClr val="82D1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101" d="100"/>
          <a:sy n="101" d="100"/>
        </p:scale>
        <p:origin x="571" y="77"/>
      </p:cViewPr>
      <p:guideLst>
        <p:guide orient="horz" pos="1620"/>
        <p:guide pos="288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varScale="1">
        <p:scale>
          <a:sx n="67" d="100"/>
          <a:sy n="67"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67D468-E539-EB41-893A-5EAB3E5A6CFE}" type="datetimeFigureOut">
              <a:rPr lang="en-US" smtClean="0"/>
              <a:pPr/>
              <a:t>10/9/2018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E0F24E-8FAE-4741-821C-A84A8EECB683}" type="slidenum">
              <a:rPr lang="en-US" smtClean="0"/>
              <a:pPr/>
              <a:t>‹#›</a:t>
            </a:fld>
            <a:endParaRPr lang="en-US"/>
          </a:p>
        </p:txBody>
      </p:sp>
    </p:spTree>
    <p:extLst>
      <p:ext uri="{BB962C8B-B14F-4D97-AF65-F5344CB8AC3E}">
        <p14:creationId xmlns:p14="http://schemas.microsoft.com/office/powerpoint/2010/main" val="1046455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AA384FEF-9353-4FF9-8F60-3029D5BD72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43AD221C-F297-484D-B315-266F4283EF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CA" altLang="en-US" sz="1100" dirty="0">
                <a:latin typeface="Helvetica Neue"/>
                <a:ea typeface="Helvetica Neue"/>
                <a:cs typeface="Helvetica Neue"/>
                <a:sym typeface="Helvetica Neue"/>
              </a:rPr>
              <a:t>IBM is unique in its ability to deliver on this lifecycle of turning data into insight and insight into action.   IBM Planning Analytics provides a market leading tool for building your business plans, this integrates with Cognos Analytics that lets you track actuals and compare to your plans.  Watson Analytics provides the smart data discovery component that can help you understand why you may be tracking on or off plan.  SPSS or Data Science Experience provide leading predictive analytics capabilities including forecasting and prescriptive analytics such as optimization.  These capabilities complement and are integrated with business planning to enable constraint based planning and forecasting.</a:t>
            </a:r>
            <a:br>
              <a:rPr lang="en-CA" altLang="en-US" sz="1100" dirty="0">
                <a:latin typeface="Helvetica Neue"/>
                <a:ea typeface="Helvetica Neue"/>
                <a:cs typeface="Helvetica Neue"/>
                <a:sym typeface="Helvetica Neue"/>
              </a:rPr>
            </a:br>
            <a:br>
              <a:rPr lang="en-CA" altLang="en-US" sz="1100" dirty="0">
                <a:latin typeface="Helvetica Neue"/>
                <a:ea typeface="Helvetica Neue"/>
                <a:cs typeface="Helvetica Neue"/>
                <a:sym typeface="Helvetica Neue"/>
              </a:rPr>
            </a:br>
            <a:endParaRPr lang="en-CA" altLang="en-US" sz="1100" dirty="0">
              <a:latin typeface="Helvetica Neue"/>
              <a:ea typeface="Helvetica Neue"/>
              <a:cs typeface="Helvetica Neue"/>
              <a:sym typeface="Helvetica Neue"/>
            </a:endParaRPr>
          </a:p>
          <a:p>
            <a:pPr>
              <a:spcBef>
                <a:spcPct val="0"/>
              </a:spcBef>
            </a:pPr>
            <a:r>
              <a:rPr lang="en-CA" altLang="en-US" sz="1100" dirty="0">
                <a:latin typeface="Helvetica Neue"/>
                <a:ea typeface="Helvetica Neue"/>
                <a:cs typeface="Helvetica Neue"/>
                <a:sym typeface="Helvetica Neue"/>
              </a:rPr>
              <a:t>This system is based upon trusted data and a governance process to ensure that the insights for crucial decisions  can be relied on. </a:t>
            </a:r>
          </a:p>
        </p:txBody>
      </p:sp>
    </p:spTree>
    <p:extLst>
      <p:ext uri="{BB962C8B-B14F-4D97-AF65-F5344CB8AC3E}">
        <p14:creationId xmlns:p14="http://schemas.microsoft.com/office/powerpoint/2010/main" val="3159431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It is also important for the IBM Sales and Tech Sales teams</a:t>
            </a:r>
            <a:r>
              <a:rPr lang="en-US" baseline="0" dirty="0"/>
              <a:t> to understand that Prescriptive Analytics and the IBM Decision Optimization product line is an important item in their portfolio that can help them retire quota and be successful within IBM.</a:t>
            </a:r>
          </a:p>
          <a:p>
            <a:endParaRPr lang="en-US" baseline="0" dirty="0"/>
          </a:p>
          <a:p>
            <a:r>
              <a:rPr lang="en-US" baseline="0" dirty="0"/>
              <a:t>The quote from Gartner shows the market potential for Prescriptive Analytics, $1.1 billion by 2019. Unlike, Descriptive Analytics where the market is mature with plenty of competitors and Predictive Analytics that faces serious competition from open source, Prescriptive Analytics has a lot of room to grow and IBM can grab a big part of that market. Currently there is a lot of white space with only 10% of organizations using prescriptive technologies. This is projected to grow to 35% by 2020.</a:t>
            </a:r>
            <a:endParaRPr lang="en-US" dirty="0"/>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IBM Analytics</a:t>
            </a:r>
            <a:br>
              <a:rPr kumimoji="0" lang="en-US" sz="1200" b="0" i="0" u="none" strike="noStrike" kern="1200" cap="none" spc="0" normalizeH="0" baseline="0" noProof="0">
                <a:ln>
                  <a:noFill/>
                </a:ln>
                <a:solidFill>
                  <a:prstClr val="black"/>
                </a:solidFill>
                <a:effectLst/>
                <a:uLnTx/>
                <a:uFillTx/>
                <a:latin typeface="Calibri"/>
                <a:ea typeface="+mn-ea"/>
                <a:cs typeface="+mn-cs"/>
              </a:rPr>
            </a:br>
            <a:r>
              <a:rPr kumimoji="0" lang="en-US" sz="1200" b="0" i="0" u="none" strike="noStrike" kern="1200" cap="none" spc="0" normalizeH="0" baseline="0" noProof="0">
                <a:ln>
                  <a:noFill/>
                </a:ln>
                <a:solidFill>
                  <a:prstClr val="black"/>
                </a:solidFill>
                <a:effectLst/>
                <a:uLnTx/>
                <a:uFillTx/>
                <a:latin typeface="Calibri"/>
                <a:ea typeface="+mn-ea"/>
                <a:cs typeface="+mn-cs"/>
              </a:rPr>
              <a:t>© 2015 IBM Corporation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40B581C-626E-294F-B722-58DBE95396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6857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Fundamentally</a:t>
            </a:r>
            <a:r>
              <a:rPr lang="en-US" baseline="0" dirty="0"/>
              <a:t> the prescriptive analytics / optimization technology and our IBM Decision Optimization products work very similarly to all other analytics technologies and tools. </a:t>
            </a:r>
          </a:p>
          <a:p>
            <a:endParaRPr lang="en-US" baseline="0" dirty="0"/>
          </a:p>
          <a:p>
            <a:r>
              <a:rPr lang="en-US" baseline="0" dirty="0"/>
              <a:t>At first, they need to consume various sets of data that are typically available in ERPs or DBs of one or more departments across the enterprise. It is also common for specific inputs to be manual. In most cases the inputs have to do with the resources that are available and have to be managed, the demand that needs to be satisfied by these resources, additional costs of using resources, and rules of when each resource can be applied or other capacities. Finally, there are business goals that users are typically interested in and define what makes one solution better than another. For example total cost, or revenue or service level to name a few.</a:t>
            </a:r>
          </a:p>
          <a:p>
            <a:endParaRPr lang="en-US" baseline="0" dirty="0"/>
          </a:p>
          <a:p>
            <a:r>
              <a:rPr lang="en-US" baseline="0" dirty="0"/>
              <a:t>Out of all of these in most cases the demand piece might come from a predictive analytics solution like SPSS. However, in organizations that have not implemented any predictive analytics solution this input could simply come from individual estimates or historical averages or a combination of both.</a:t>
            </a:r>
          </a:p>
          <a:p>
            <a:endParaRPr lang="en-US" baseline="0" dirty="0"/>
          </a:p>
          <a:p>
            <a:r>
              <a:rPr lang="en-US" baseline="0" dirty="0"/>
              <a:t>The third step is critical and common to all analytics. An expert has to build a model that consumes the inputs. This model is simply a representation of what can and cannot happen in the business world. Just like a data scientists or statistician builds an SPSS stream an Operations Research professional or Industrial Engineer typically builds an optimization model. Several modeling examples and tutorials are available with the IBM Decision Optimization product distributions. Certain products also contain a modeling environment that make the construction and debugging of models simple.</a:t>
            </a:r>
          </a:p>
          <a:p>
            <a:endParaRPr lang="en-US" baseline="0" dirty="0"/>
          </a:p>
          <a:p>
            <a:r>
              <a:rPr lang="en-US" baseline="0" dirty="0"/>
              <a:t>Once the model is built we load it with the input data to create a problem instance and pass that to the optimization engine. The engine is at that heart our IBM Decision Optimization products. It uses advanced algebraic procedures to determine the best, according to the goals, alternative out of millions if not billions of possibilities in a short amount of time. When finished the engine returns the choices that will result in the maximization or minimization of the selected goals.</a:t>
            </a:r>
          </a:p>
          <a:p>
            <a:endParaRPr lang="en-US" baseline="0" dirty="0"/>
          </a:p>
          <a:p>
            <a:r>
              <a:rPr lang="en-US" baseline="0" dirty="0"/>
              <a:t>The engine choices are typically written back to an ERP system or a DB or can be reviewed through a business intelligence solution like IBM </a:t>
            </a:r>
            <a:r>
              <a:rPr lang="en-US" baseline="0" dirty="0" err="1"/>
              <a:t>Cognos</a:t>
            </a:r>
            <a:r>
              <a:rPr lang="en-US" baseline="0" dirty="0"/>
              <a:t>.</a:t>
            </a:r>
          </a:p>
          <a:p>
            <a:endParaRPr lang="en-US" baseline="0" dirty="0"/>
          </a:p>
          <a:p>
            <a:r>
              <a:rPr lang="en-US" baseline="0" dirty="0"/>
              <a:t>Ideally this process is streamlined and in control of the business user who reviews the result of one solution, changes one of the inputs to create a "what-if” scenario, solves that scenario and compares the two solutions. Once the user is satisfied with one of the solutions they can submit it to their official execution system.</a:t>
            </a:r>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IBM Analytics</a:t>
            </a:r>
            <a:br>
              <a:rPr kumimoji="0" lang="en-US" sz="1200" b="0" i="0" u="none" strike="noStrike" kern="1200" cap="none" spc="0" normalizeH="0" baseline="0" noProof="0">
                <a:ln>
                  <a:noFill/>
                </a:ln>
                <a:solidFill>
                  <a:prstClr val="black"/>
                </a:solidFill>
                <a:effectLst/>
                <a:uLnTx/>
                <a:uFillTx/>
                <a:latin typeface="Calibri"/>
                <a:ea typeface="+mn-ea"/>
                <a:cs typeface="+mn-cs"/>
              </a:rPr>
            </a:br>
            <a:r>
              <a:rPr kumimoji="0" lang="en-US" sz="1200" b="0" i="0" u="none" strike="noStrike" kern="1200" cap="none" spc="0" normalizeH="0" baseline="0" noProof="0">
                <a:ln>
                  <a:noFill/>
                </a:ln>
                <a:solidFill>
                  <a:prstClr val="black"/>
                </a:solidFill>
                <a:effectLst/>
                <a:uLnTx/>
                <a:uFillTx/>
                <a:latin typeface="Calibri"/>
                <a:ea typeface="+mn-ea"/>
                <a:cs typeface="+mn-cs"/>
              </a:rPr>
              <a:t>© 2015 IBM Corporation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40B581C-626E-294F-B722-58DBE95396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486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In</a:t>
            </a:r>
            <a:r>
              <a:rPr lang="en-US" baseline="0" dirty="0"/>
              <a:t> all optimization models there are three key constructs that are necessary for the optimization engine to return a solution.</a:t>
            </a:r>
          </a:p>
          <a:p>
            <a:endParaRPr lang="en-US" baseline="0" dirty="0"/>
          </a:p>
          <a:p>
            <a:r>
              <a:rPr lang="en-US" baseline="0" dirty="0"/>
              <a:t>1) The Business Goals (in business terms) or Objectives (in math). An example of an objective (or business goal) is “Maximize Profit”. These are typically the key performance indicators that the business is trying to improve (either increase or decrease). It is common for real world business problems to have multiple Business Goals and as a result the corresponding optimization models will have multiple objectives. For example a company might be looking to maximize profits and minimize cost and maximize service level to customers.</a:t>
            </a:r>
          </a:p>
          <a:p>
            <a:endParaRPr lang="en-US" baseline="0" dirty="0"/>
          </a:p>
          <a:p>
            <a:r>
              <a:rPr lang="en-US" baseline="0" dirty="0"/>
              <a:t>2) The Decisions (in business terms) or Variables (in math). These are the assignments/schedules/plans/routes/allocations that the business is struggling to decide on. An example of a Decision is “how much product A to produce?” (typically in a certain location and a certain time period). In the mathematical model this will be represented by a specific variable, say “X”, or “</a:t>
            </a:r>
            <a:r>
              <a:rPr lang="en-US" baseline="0" dirty="0" err="1"/>
              <a:t>Production_ProductA</a:t>
            </a:r>
            <a:r>
              <a:rPr lang="en-US" baseline="0" dirty="0"/>
              <a:t>” or something equivalent. In a typical optimization model you would have hundreds of thousands and sometimes millions of variables. Typically the more variables you take into consideration the more detailed and valuable your model and solution becomes.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3) The Business Rules (in business terms) or Constraints (in math). These are the rules or constraints that the decisions need to respect. For example “production must be less than the plan capacity”. This would correspond to a constraint in the optimization model that says “</a:t>
            </a:r>
            <a:r>
              <a:rPr lang="en-US" baseline="0" dirty="0" err="1"/>
              <a:t>Production_ProductA</a:t>
            </a:r>
            <a:r>
              <a:rPr lang="en-US" baseline="0" dirty="0"/>
              <a:t> &lt;= Capacity”. In a typical optimization model you can have dozens of different constraints types, like respect a capacity, respect a product flow connection from location to location, respect precedence constraints between tasks, etc. </a:t>
            </a:r>
          </a:p>
          <a:p>
            <a:endParaRPr lang="en-US" dirty="0"/>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IBM Analytics</a:t>
            </a:r>
            <a:br>
              <a:rPr kumimoji="0" lang="en-US" sz="1200" b="0" i="0" u="none" strike="noStrike" kern="1200" cap="none" spc="0" normalizeH="0" baseline="0" noProof="0">
                <a:ln>
                  <a:noFill/>
                </a:ln>
                <a:solidFill>
                  <a:prstClr val="black"/>
                </a:solidFill>
                <a:effectLst/>
                <a:uLnTx/>
                <a:uFillTx/>
                <a:latin typeface="Calibri"/>
                <a:ea typeface="+mn-ea"/>
                <a:cs typeface="+mn-cs"/>
              </a:rPr>
            </a:br>
            <a:r>
              <a:rPr kumimoji="0" lang="en-US" sz="1200" b="0" i="0" u="none" strike="noStrike" kern="1200" cap="none" spc="0" normalizeH="0" baseline="0" noProof="0">
                <a:ln>
                  <a:noFill/>
                </a:ln>
                <a:solidFill>
                  <a:prstClr val="black"/>
                </a:solidFill>
                <a:effectLst/>
                <a:uLnTx/>
                <a:uFillTx/>
                <a:latin typeface="Calibri"/>
                <a:ea typeface="+mn-ea"/>
                <a:cs typeface="+mn-cs"/>
              </a:rPr>
              <a:t>© 2015 IBM Corporation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40B581C-626E-294F-B722-58DBE95396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596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There are 3 products</a:t>
            </a:r>
            <a:r>
              <a:rPr lang="en-US" baseline="0" dirty="0"/>
              <a:t> in the IBM Decision Optimization portfolio.</a:t>
            </a:r>
          </a:p>
          <a:p>
            <a:endParaRPr lang="en-US" baseline="0" dirty="0"/>
          </a:p>
          <a:p>
            <a:r>
              <a:rPr lang="en-US" baseline="0" dirty="0"/>
              <a:t>CPLEX Optimization Studio or COS for short offers a modeling environment so that the Operations Research (OR) professional or Data Scientist can write models. It also allows the OR user to solve models with the underlying optimization engines. There are also several application programming interfaces (APIs) that allow IT to connect the model and engine to data sources and take the output and export it to other systems. </a:t>
            </a:r>
          </a:p>
          <a:p>
            <a:endParaRPr lang="en-US" baseline="0" dirty="0"/>
          </a:p>
          <a:p>
            <a:r>
              <a:rPr lang="en-US" baseline="0" dirty="0"/>
              <a:t>Decision Optimization on the Cloud or DOcplexcloud for short is effectively COS on the cloud. There are some limitations as the cloud offering is new but in general all of the execution that can happen through COS on premise can now take place on the cloud. There is no modeling environment on the cloud. The OR users have to use a free COS version that lacks the execution component to build their models locally before sending them to the cloud for execution. OR and IT users communicate with the cloud service through various APIs.</a:t>
            </a:r>
          </a:p>
          <a:p>
            <a:endParaRPr lang="en-US" baseline="0" dirty="0"/>
          </a:p>
          <a:p>
            <a:r>
              <a:rPr lang="en-US" baseline="0" dirty="0"/>
              <a:t>Decision Optimization Center or DOC for short is a platform meant for the development and deployment of complete end-to-end decision support applications. It contains a development environment that can be used by OR users for model building and by IT users for building a Graphical User Interface and an Application Data Model to import and export data and integrate with existing systems. It can support different user roles and business processes and allows the business user to trigger and complete all steps from the previous slide, like data import, solve, compare, data export etc. For deployment there are server components that need to be installed on an existing application server and a windows client for the business users. However, the platform is modular and there are APIs for all modules. As a result it is possible to have a Web UI connected with the server components or the execution done on the cloud using the DOcplexcloud service.</a:t>
            </a:r>
          </a:p>
          <a:p>
            <a:endParaRPr lang="en-US" baseline="0" dirty="0"/>
          </a:p>
          <a:p>
            <a:endParaRPr lang="en-US" dirty="0"/>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IBM Analytics</a:t>
            </a:r>
            <a:br>
              <a:rPr kumimoji="0" lang="en-US" sz="1200" b="0" i="0" u="none" strike="noStrike" kern="1200" cap="none" spc="0" normalizeH="0" baseline="0" noProof="0">
                <a:ln>
                  <a:noFill/>
                </a:ln>
                <a:solidFill>
                  <a:prstClr val="black"/>
                </a:solidFill>
                <a:effectLst/>
                <a:uLnTx/>
                <a:uFillTx/>
                <a:latin typeface="Calibri"/>
                <a:ea typeface="+mn-ea"/>
                <a:cs typeface="+mn-cs"/>
              </a:rPr>
            </a:br>
            <a:r>
              <a:rPr kumimoji="0" lang="en-US" sz="1200" b="0" i="0" u="none" strike="noStrike" kern="1200" cap="none" spc="0" normalizeH="0" baseline="0" noProof="0">
                <a:ln>
                  <a:noFill/>
                </a:ln>
                <a:solidFill>
                  <a:prstClr val="black"/>
                </a:solidFill>
                <a:effectLst/>
                <a:uLnTx/>
                <a:uFillTx/>
                <a:latin typeface="Calibri"/>
                <a:ea typeface="+mn-ea"/>
                <a:cs typeface="+mn-cs"/>
              </a:rPr>
              <a:t>© 2015 IBM Corporation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40B581C-626E-294F-B722-58DBE95396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477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ＭＳ Ｐゴシック" charset="0"/>
                <a:cs typeface="+mn-cs"/>
              </a:rPr>
              <a:t>IBM Analytics</a:t>
            </a:r>
            <a:br>
              <a:rPr kumimoji="0" lang="en-US" sz="900" b="0" i="0" u="none" strike="noStrike" kern="1200" cap="none" spc="0" normalizeH="0" baseline="0" noProof="0">
                <a:ln>
                  <a:noFill/>
                </a:ln>
                <a:solidFill>
                  <a:srgbClr val="000000"/>
                </a:solidFill>
                <a:effectLst/>
                <a:uLnTx/>
                <a:uFillTx/>
                <a:latin typeface="Arial" charset="0"/>
                <a:ea typeface="ＭＳ Ｐゴシック" charset="0"/>
                <a:cs typeface="+mn-cs"/>
              </a:rPr>
            </a:br>
            <a:r>
              <a:rPr kumimoji="0" lang="en-US" sz="900" b="0" i="0" u="none" strike="noStrike" kern="1200" cap="none" spc="0" normalizeH="0" baseline="0" noProof="0">
                <a:ln>
                  <a:noFill/>
                </a:ln>
                <a:solidFill>
                  <a:srgbClr val="000000"/>
                </a:solidFill>
                <a:effectLst/>
                <a:uLnTx/>
                <a:uFillTx/>
                <a:latin typeface="Arial" charset="0"/>
                <a:ea typeface="ＭＳ Ｐゴシック" charset="0"/>
                <a:cs typeface="+mn-cs"/>
              </a:rPr>
              <a:t>© 2017 IBM Corporation</a:t>
            </a:r>
            <a:endParaRPr kumimoji="0" lang="en-US" sz="9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0B581C-626E-294F-B722-58DBE953966B}" type="slidenum">
              <a:rPr kumimoji="0" lang="en-US" sz="9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9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777324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cs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fld id="{D7D4B59E-2743-41BC-AD2D-9FFD72314B0A}" type="slidenum">
              <a:rPr lang="en-US" altLang="en-US" sz="1200">
                <a:solidFill>
                  <a:schemeClr val="tx1"/>
                </a:solidFill>
                <a:latin typeface="Calibri" panose="020F0502020204030204" pitchFamily="34" charset="0"/>
              </a:rPr>
              <a:pPr eaLnBrk="1" hangingPunct="1"/>
              <a:t>39</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611691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sp>
        <p:nvSpPr>
          <p:cNvPr id="2" name="Title 1"/>
          <p:cNvSpPr>
            <a:spLocks noGrp="1"/>
          </p:cNvSpPr>
          <p:nvPr>
            <p:ph type="ctrTitle"/>
          </p:nvPr>
        </p:nvSpPr>
        <p:spPr>
          <a:xfrm>
            <a:off x="375142" y="623676"/>
            <a:ext cx="5974858" cy="1345289"/>
          </a:xfrm>
        </p:spPr>
        <p:txBody>
          <a:bodyPr anchor="b" anchorCtr="0">
            <a:noAutofit/>
          </a:bodyPr>
          <a:lstStyle>
            <a:lvl1pPr>
              <a:lnSpc>
                <a:spcPct val="90000"/>
              </a:lnSpc>
              <a:defRPr sz="3200">
                <a:solidFill>
                  <a:schemeClr val="accent5"/>
                </a:solidFill>
              </a:defRPr>
            </a:lvl1pPr>
          </a:lstStyle>
          <a:p>
            <a:r>
              <a:rPr lang="en-US" dirty="0"/>
              <a:t>Click to edit Master title style</a:t>
            </a:r>
          </a:p>
        </p:txBody>
      </p:sp>
      <p:sp>
        <p:nvSpPr>
          <p:cNvPr id="3" name="Subtitle 2"/>
          <p:cNvSpPr>
            <a:spLocks noGrp="1"/>
          </p:cNvSpPr>
          <p:nvPr>
            <p:ph type="subTitle" idx="1"/>
          </p:nvPr>
        </p:nvSpPr>
        <p:spPr>
          <a:xfrm>
            <a:off x="375137" y="2092444"/>
            <a:ext cx="4400063" cy="557330"/>
          </a:xfrm>
        </p:spPr>
        <p:txBody>
          <a:bodyPr>
            <a:noAutofit/>
          </a:bodyPr>
          <a:lstStyle>
            <a:lvl1pPr marL="0" indent="0" algn="l">
              <a:lnSpc>
                <a:spcPct val="90000"/>
              </a:lnSpc>
              <a:buNone/>
              <a:defRPr sz="1600" i="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Rectangle 12"/>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pic>
        <p:nvPicPr>
          <p:cNvPr id="15" name="Picture 14"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9" name="TextBox 8">
            <a:extLst>
              <a:ext uri="{FF2B5EF4-FFF2-40B4-BE49-F238E27FC236}">
                <a16:creationId xmlns:a16="http://schemas.microsoft.com/office/drawing/2014/main" id="{090FD187-B393-46A7-863B-98CB9BA06BF4}"/>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0" name="Graphic 9">
            <a:extLst>
              <a:ext uri="{FF2B5EF4-FFF2-40B4-BE49-F238E27FC236}">
                <a16:creationId xmlns:a16="http://schemas.microsoft.com/office/drawing/2014/main" id="{3585C071-3823-4372-AA5E-9512324A3BB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1" name="Rectangle 10">
            <a:extLst>
              <a:ext uri="{FF2B5EF4-FFF2-40B4-BE49-F238E27FC236}">
                <a16:creationId xmlns:a16="http://schemas.microsoft.com/office/drawing/2014/main" id="{7D7F9AF6-6D58-4BCD-985D-55E21CE3DD79}"/>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42886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416070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285505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232357" y="3322531"/>
            <a:ext cx="3296653" cy="1056963"/>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22108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2" name="Title 1"/>
          <p:cNvSpPr>
            <a:spLocks noGrp="1"/>
          </p:cNvSpPr>
          <p:nvPr>
            <p:ph type="title"/>
          </p:nvPr>
        </p:nvSpPr>
        <p:spPr>
          <a:xfrm>
            <a:off x="890337" y="62830"/>
            <a:ext cx="6557210" cy="508672"/>
          </a:xfrm>
          <a:prstGeom prst="rect">
            <a:avLst/>
          </a:prstGeom>
        </p:spPr>
        <p:txBody>
          <a:bodyPr/>
          <a:lstStyle>
            <a:lvl1pPr algn="l">
              <a:defRPr sz="2250" b="1">
                <a:solidFill>
                  <a:schemeClr val="bg1"/>
                </a:solidFill>
              </a:defRPr>
            </a:lvl1pPr>
          </a:lstStyle>
          <a:p>
            <a:r>
              <a:rPr lang="en-US"/>
              <a:t>Click to edit Master title style</a:t>
            </a:r>
          </a:p>
        </p:txBody>
      </p:sp>
    </p:spTree>
    <p:extLst>
      <p:ext uri="{BB962C8B-B14F-4D97-AF65-F5344CB8AC3E}">
        <p14:creationId xmlns:p14="http://schemas.microsoft.com/office/powerpoint/2010/main" val="18283376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5480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7013" indent="-227013">
              <a:defRPr/>
            </a:lvl1pPr>
            <a:lvl2pPr marL="403225" indent="-174625">
              <a:defRPr/>
            </a:lvl2pPr>
            <a:lvl3pPr marL="403225" indent="168275">
              <a:tabLst>
                <a:tab pos="631825" algn="l"/>
              </a:tabLst>
              <a:defRPr/>
            </a:lvl3pPr>
            <a:lvl4pPr marL="746125" indent="-174625">
              <a:buFont typeface="Arial"/>
              <a:buChar cha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a:extLst>
              <a:ext uri="{FF2B5EF4-FFF2-40B4-BE49-F238E27FC236}">
                <a16:creationId xmlns:a16="http://schemas.microsoft.com/office/drawing/2014/main" id="{BA0DC492-0EF9-44AE-8AA0-8B10AE80F189}"/>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9" name="Graphic 8">
            <a:extLst>
              <a:ext uri="{FF2B5EF4-FFF2-40B4-BE49-F238E27FC236}">
                <a16:creationId xmlns:a16="http://schemas.microsoft.com/office/drawing/2014/main" id="{8781E5BD-3BD7-4479-9C6A-E2F316B018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374394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Tree>
    <p:extLst>
      <p:ext uri="{BB962C8B-B14F-4D97-AF65-F5344CB8AC3E}">
        <p14:creationId xmlns:p14="http://schemas.microsoft.com/office/powerpoint/2010/main" val="4236898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603855" y="4845802"/>
            <a:ext cx="482561" cy="218191"/>
          </a:xfrm>
          <a:prstGeom prst="rect">
            <a:avLst/>
          </a:prstGeom>
        </p:spPr>
        <p:txBody>
          <a:bodyPr/>
          <a:lstStyle/>
          <a:p>
            <a:fld id="{9B6B7A19-9BD6-654B-9E7A-5FCB6FF99B9F}" type="slidenum">
              <a:rPr lang="en-US" smtClean="0"/>
              <a:pPr/>
              <a:t>‹#›</a:t>
            </a:fld>
            <a:endParaRPr lang="en-US" dirty="0"/>
          </a:p>
        </p:txBody>
      </p:sp>
      <p:pic>
        <p:nvPicPr>
          <p:cNvPr id="12" name="Picture 11"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14" name="Picture 13"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16" name="Picture 15"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2" name="Title 1"/>
          <p:cNvSpPr>
            <a:spLocks noGrp="1"/>
          </p:cNvSpPr>
          <p:nvPr>
            <p:ph type="title"/>
          </p:nvPr>
        </p:nvSpPr>
        <p:spPr>
          <a:xfrm>
            <a:off x="335451" y="1106302"/>
            <a:ext cx="4458799" cy="1610243"/>
          </a:xfrm>
        </p:spPr>
        <p:txBody>
          <a:bodyPr lIns="0">
            <a:noAutofit/>
          </a:bodyPr>
          <a:lstStyle>
            <a:lvl1pPr>
              <a:defRPr sz="3200">
                <a:solidFill>
                  <a:srgbClr val="00649D"/>
                </a:solidFill>
              </a:defRPr>
            </a:lvl1pPr>
          </a:lstStyle>
          <a:p>
            <a:r>
              <a:rPr lang="en-US" dirty="0"/>
              <a:t>Click to edit Master title style</a:t>
            </a:r>
          </a:p>
        </p:txBody>
      </p:sp>
      <p:sp>
        <p:nvSpPr>
          <p:cNvPr id="11" name="TextBox 10">
            <a:extLst>
              <a:ext uri="{FF2B5EF4-FFF2-40B4-BE49-F238E27FC236}">
                <a16:creationId xmlns:a16="http://schemas.microsoft.com/office/drawing/2014/main" id="{D70F64C2-D8E7-4F48-A5BE-90C9570C2EDA}"/>
              </a:ext>
            </a:extLst>
          </p:cNvPr>
          <p:cNvSpPr txBox="1"/>
          <p:nvPr userDrawn="1"/>
        </p:nvSpPr>
        <p:spPr>
          <a:xfrm>
            <a:off x="1" y="4725599"/>
            <a:ext cx="8641080"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910A3C9-C8E7-4AE7-A8D8-AFD57BABC0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0987" y="4785438"/>
            <a:ext cx="703695" cy="298616"/>
          </a:xfrm>
          <a:prstGeom prst="rect">
            <a:avLst/>
          </a:prstGeom>
        </p:spPr>
      </p:pic>
      <p:sp>
        <p:nvSpPr>
          <p:cNvPr id="15" name="Rectangle 14">
            <a:extLst>
              <a:ext uri="{FF2B5EF4-FFF2-40B4-BE49-F238E27FC236}">
                <a16:creationId xmlns:a16="http://schemas.microsoft.com/office/drawing/2014/main" id="{F866982D-20FA-4362-9E28-4C859CD0704F}"/>
              </a:ext>
            </a:extLst>
          </p:cNvPr>
          <p:cNvSpPr/>
          <p:nvPr userDrawn="1"/>
        </p:nvSpPr>
        <p:spPr>
          <a:xfrm>
            <a:off x="7559620" y="4516866"/>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110805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14" name="Picture 13" descr="New PPT Cover Image-v4-widescreen.jpg"/>
          <p:cNvPicPr>
            <a:picLocks noChangeAspect="1"/>
          </p:cNvPicPr>
          <p:nvPr userDrawn="1"/>
        </p:nvPicPr>
        <p:blipFill rotWithShape="1">
          <a:blip r:embed="rId2" cstate="print">
            <a:alphaModFix amt="79000"/>
            <a:extLst>
              <a:ext uri="{28A0092B-C50C-407E-A947-70E740481C1C}">
                <a14:useLocalDpi xmlns:a14="http://schemas.microsoft.com/office/drawing/2010/main"/>
              </a:ext>
            </a:extLst>
          </a:blip>
          <a:srcRect/>
          <a:stretch/>
        </p:blipFill>
        <p:spPr>
          <a:xfrm>
            <a:off x="2258353" y="0"/>
            <a:ext cx="6885647" cy="5143500"/>
          </a:xfrm>
          <a:prstGeom prst="rect">
            <a:avLst/>
          </a:prstGeom>
        </p:spPr>
      </p:pic>
      <p:pic>
        <p:nvPicPr>
          <p:cNvPr id="22" name="Picture 21" descr="ibm logo-ver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1529" y="4470400"/>
            <a:ext cx="192688" cy="513074"/>
          </a:xfrm>
          <a:prstGeom prst="rect">
            <a:avLst/>
          </a:prstGeom>
        </p:spPr>
      </p:pic>
      <p:pic>
        <p:nvPicPr>
          <p:cNvPr id="23" name="Picture 22" descr="Magenta hexes.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50992" y="2451100"/>
            <a:ext cx="1186518" cy="908050"/>
          </a:xfrm>
          <a:prstGeom prst="rect">
            <a:avLst/>
          </a:prstGeom>
        </p:spPr>
      </p:pic>
      <p:sp>
        <p:nvSpPr>
          <p:cNvPr id="12" name="Title 1"/>
          <p:cNvSpPr>
            <a:spLocks noGrp="1"/>
          </p:cNvSpPr>
          <p:nvPr>
            <p:ph type="ctrTitle"/>
          </p:nvPr>
        </p:nvSpPr>
        <p:spPr>
          <a:xfrm>
            <a:off x="321855" y="909835"/>
            <a:ext cx="6321061" cy="1134422"/>
          </a:xfrm>
        </p:spPr>
        <p:txBody>
          <a:bodyPr lIns="0" anchor="b" anchorCtr="0">
            <a:noAutofit/>
          </a:bodyPr>
          <a:lstStyle>
            <a:lvl1pPr>
              <a:lnSpc>
                <a:spcPct val="90000"/>
              </a:lnSpc>
              <a:defRPr sz="5400">
                <a:solidFill>
                  <a:schemeClr val="accent5"/>
                </a:solidFill>
              </a:defRPr>
            </a:lvl1pPr>
          </a:lstStyle>
          <a:p>
            <a:r>
              <a:rPr lang="en-US" dirty="0"/>
              <a:t>Click to edit Master title style</a:t>
            </a:r>
          </a:p>
        </p:txBody>
      </p:sp>
      <p:sp>
        <p:nvSpPr>
          <p:cNvPr id="28" name="Rectangle 27"/>
          <p:cNvSpPr/>
          <p:nvPr userDrawn="1"/>
        </p:nvSpPr>
        <p:spPr>
          <a:xfrm>
            <a:off x="305390" y="4898995"/>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227497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May 23-25,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5" descr="ibm_gry.png">
            <a:extLst>
              <a:ext uri="{FF2B5EF4-FFF2-40B4-BE49-F238E27FC236}">
                <a16:creationId xmlns:a16="http://schemas.microsoft.com/office/drawing/2014/main" id="{0247DA8A-5579-8F4B-A54E-3929D5DFC5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505678"/>
            <a:ext cx="521589" cy="211471"/>
          </a:xfrm>
          <a:prstGeom prst="rect">
            <a:avLst/>
          </a:prstGeom>
        </p:spPr>
      </p:pic>
    </p:spTree>
    <p:extLst>
      <p:ext uri="{BB962C8B-B14F-4D97-AF65-F5344CB8AC3E}">
        <p14:creationId xmlns:p14="http://schemas.microsoft.com/office/powerpoint/2010/main" val="211065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2815159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5310"/>
            <a:ext cx="8541385" cy="3241992"/>
          </a:xfrm>
          <a:prstGeom prst="rect">
            <a:avLst/>
          </a:prstGeo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fld id="{7927C52A-85F2-844F-9C75-92E83C5797D8}" type="datetime1">
              <a:rPr lang="en-US" noProof="0" smtClean="0"/>
              <a:pPr/>
              <a:t>10/9/2018</a:t>
            </a:fld>
            <a:endParaRPr lang="en-US" noProof="0" dirty="0"/>
          </a:p>
        </p:txBody>
      </p:sp>
      <p:sp>
        <p:nvSpPr>
          <p:cNvPr id="5" name="Footer Placeholder 4"/>
          <p:cNvSpPr>
            <a:spLocks noGrp="1"/>
          </p:cNvSpPr>
          <p:nvPr>
            <p:ph type="ftr" sz="quarter" idx="11"/>
          </p:nvPr>
        </p:nvSpPr>
        <p:spPr>
          <a:xfrm>
            <a:off x="969265" y="4718304"/>
            <a:ext cx="846836" cy="201168"/>
          </a:xfrm>
          <a:prstGeom prst="rect">
            <a:avLst/>
          </a:prstGeom>
        </p:spPr>
        <p:txBody>
          <a:bodyPr/>
          <a:lstStyle/>
          <a:p>
            <a:r>
              <a:rPr lang="en-US" noProof="0" dirty="0"/>
              <a:t>World of Watson 2016 </a:t>
            </a:r>
          </a:p>
        </p:txBody>
      </p:sp>
      <p:sp>
        <p:nvSpPr>
          <p:cNvPr id="6" name="Slide Number Placeholder 5"/>
          <p:cNvSpPr>
            <a:spLocks noGrp="1"/>
          </p:cNvSpPr>
          <p:nvPr>
            <p:ph type="sldNum" sz="quarter" idx="12"/>
          </p:nvPr>
        </p:nvSpPr>
        <p:spPr>
          <a:xfrm>
            <a:off x="230188" y="4718304"/>
            <a:ext cx="457200" cy="201168"/>
          </a:xfrm>
          <a:prstGeom prst="rect">
            <a:avLst/>
          </a:prstGeom>
        </p:spPr>
        <p:txBody>
          <a:bodyPr/>
          <a:lstStyle/>
          <a:p>
            <a:fld id="{E4DBDE34-E9B5-E04F-B662-69720E4BCB53}" type="slidenum">
              <a:rPr lang="en-US" noProof="0" smtClean="0"/>
              <a:pPr/>
              <a:t>‹#›</a:t>
            </a:fld>
            <a:endParaRPr lang="en-US" noProof="0" dirty="0"/>
          </a:p>
        </p:txBody>
      </p:sp>
      <p:sp>
        <p:nvSpPr>
          <p:cNvPr id="7" name="Title 6"/>
          <p:cNvSpPr>
            <a:spLocks noGrp="1"/>
          </p:cNvSpPr>
          <p:nvPr>
            <p:ph type="title"/>
          </p:nvPr>
        </p:nvSpPr>
        <p:spPr>
          <a:xfrm>
            <a:off x="228602" y="173736"/>
            <a:ext cx="4474777" cy="914400"/>
          </a:xfrm>
          <a:prstGeom prst="rect">
            <a:avLst/>
          </a:prstGeom>
        </p:spPr>
        <p:txBody>
          <a:bodyPr/>
          <a:lstStyle/>
          <a:p>
            <a:r>
              <a:rPr lang="en-US" noProof="0"/>
              <a:t>Click to edit Master title style</a:t>
            </a:r>
          </a:p>
        </p:txBody>
      </p:sp>
    </p:spTree>
    <p:extLst>
      <p:ext uri="{BB962C8B-B14F-4D97-AF65-F5344CB8AC3E}">
        <p14:creationId xmlns:p14="http://schemas.microsoft.com/office/powerpoint/2010/main" val="185337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6741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theme" Target="../theme/theme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Magenta hexes.png"/>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84096" y="4746680"/>
            <a:ext cx="421228" cy="322368"/>
          </a:xfrm>
          <a:prstGeom prst="rect">
            <a:avLst/>
          </a:prstGeom>
        </p:spPr>
      </p:pic>
      <p:pic>
        <p:nvPicPr>
          <p:cNvPr id="14" name="Picture 13" descr="Edge2016-Theme-Gray-300.png"/>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4261105" y="4854057"/>
            <a:ext cx="1254521" cy="131622"/>
          </a:xfrm>
          <a:prstGeom prst="rect">
            <a:avLst/>
          </a:prstGeom>
        </p:spPr>
      </p:pic>
      <p:sp>
        <p:nvSpPr>
          <p:cNvPr id="3" name="Text Placeholder 2"/>
          <p:cNvSpPr>
            <a:spLocks noGrp="1"/>
          </p:cNvSpPr>
          <p:nvPr userDrawn="1">
            <p:ph type="body" idx="1"/>
          </p:nvPr>
        </p:nvSpPr>
        <p:spPr>
          <a:xfrm>
            <a:off x="335450" y="782035"/>
            <a:ext cx="8722614" cy="3896525"/>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userDrawn="1">
            <p:ph type="title"/>
          </p:nvPr>
        </p:nvSpPr>
        <p:spPr>
          <a:xfrm>
            <a:off x="335450" y="58800"/>
            <a:ext cx="7050740" cy="676196"/>
          </a:xfrm>
          <a:prstGeom prst="rect">
            <a:avLst/>
          </a:prstGeom>
        </p:spPr>
        <p:txBody>
          <a:bodyPr vert="horz" lIns="0" tIns="45720" rIns="91440" bIns="45720" rtlCol="0" anchor="ctr" anchorCtr="0">
            <a:noAutofit/>
          </a:bodyPr>
          <a:lstStyle/>
          <a:p>
            <a:r>
              <a:rPr lang="en-US" dirty="0"/>
              <a:t>Click to edit Master title style</a:t>
            </a:r>
          </a:p>
        </p:txBody>
      </p:sp>
      <p:sp>
        <p:nvSpPr>
          <p:cNvPr id="11" name="TextBox 10">
            <a:extLst>
              <a:ext uri="{FF2B5EF4-FFF2-40B4-BE49-F238E27FC236}">
                <a16:creationId xmlns:a16="http://schemas.microsoft.com/office/drawing/2014/main" id="{632AA37F-0A9D-4A45-B24F-9E8C0648FBAA}"/>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3BD56DA6-0321-48F0-B87B-D42A6582AF4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0987" y="4785438"/>
            <a:ext cx="703695" cy="298616"/>
          </a:xfrm>
          <a:prstGeom prst="rect">
            <a:avLst/>
          </a:prstGeom>
        </p:spPr>
      </p:pic>
      <p:sp>
        <p:nvSpPr>
          <p:cNvPr id="4" name="Rectangle 3">
            <a:extLst>
              <a:ext uri="{FF2B5EF4-FFF2-40B4-BE49-F238E27FC236}">
                <a16:creationId xmlns:a16="http://schemas.microsoft.com/office/drawing/2014/main" id="{19B17716-29EF-4B6A-B291-D2B813AF595F}"/>
              </a:ext>
            </a:extLst>
          </p:cNvPr>
          <p:cNvSpPr/>
          <p:nvPr userDrawn="1"/>
        </p:nvSpPr>
        <p:spPr>
          <a:xfrm>
            <a:off x="7361612" y="120028"/>
            <a:ext cx="1696452" cy="54933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descr="ibm_gry.png">
            <a:extLst>
              <a:ext uri="{FF2B5EF4-FFF2-40B4-BE49-F238E27FC236}">
                <a16:creationId xmlns:a16="http://schemas.microsoft.com/office/drawing/2014/main" id="{A8C35E97-BF59-4891-BA72-034339898926}"/>
              </a:ext>
            </a:extLst>
          </p:cNvPr>
          <p:cNvPicPr>
            <a:picLocks noChangeAspect="1"/>
          </p:cNvPicPr>
          <p:nvPr userDrawn="1"/>
        </p:nvPicPr>
        <p:blipFill>
          <a:blip r:embed="rId15">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8" name="Picture 7">
            <a:extLst>
              <a:ext uri="{FF2B5EF4-FFF2-40B4-BE49-F238E27FC236}">
                <a16:creationId xmlns:a16="http://schemas.microsoft.com/office/drawing/2014/main" id="{5135A465-5285-47FB-A31E-1754BA4A8FC1}"/>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
        <p:nvSpPr>
          <p:cNvPr id="15" name="Rectangle 14">
            <a:extLst>
              <a:ext uri="{FF2B5EF4-FFF2-40B4-BE49-F238E27FC236}">
                <a16:creationId xmlns:a16="http://schemas.microsoft.com/office/drawing/2014/main" id="{10DDBBBB-B16E-428A-8664-545F6E6331ED}"/>
              </a:ext>
            </a:extLst>
          </p:cNvPr>
          <p:cNvSpPr/>
          <p:nvPr userDrawn="1"/>
        </p:nvSpPr>
        <p:spPr>
          <a:xfrm>
            <a:off x="7724547" y="640584"/>
            <a:ext cx="1154483" cy="200055"/>
          </a:xfrm>
          <a:prstGeom prst="rect">
            <a:avLst/>
          </a:prstGeom>
        </p:spPr>
        <p:txBody>
          <a:bodyPr wrap="none">
            <a:spAutoFit/>
          </a:bodyPr>
          <a:lstStyle/>
          <a:p>
            <a:pPr algn="l"/>
            <a:r>
              <a:rPr lang="en-US" sz="700" dirty="0">
                <a:solidFill>
                  <a:schemeClr val="bg1">
                    <a:lumMod val="50000"/>
                  </a:schemeClr>
                </a:solidFill>
              </a:rPr>
              <a:t>© 2018 IBM Corporation</a:t>
            </a:r>
          </a:p>
        </p:txBody>
      </p:sp>
    </p:spTree>
    <p:extLst>
      <p:ext uri="{BB962C8B-B14F-4D97-AF65-F5344CB8AC3E}">
        <p14:creationId xmlns:p14="http://schemas.microsoft.com/office/powerpoint/2010/main" val="862150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4" r:id="rId5"/>
    <p:sldLayoutId id="2147483801" r:id="rId6"/>
    <p:sldLayoutId id="2147483802" r:id="rId7"/>
    <p:sldLayoutId id="2147483804" r:id="rId8"/>
    <p:sldLayoutId id="2147483805" r:id="rId9"/>
  </p:sldLayoutIdLst>
  <p:hf hdr="0" ftr="0" dt="0"/>
  <p:txStyles>
    <p:titleStyle>
      <a:lvl1pPr algn="l" defTabSz="457200" rtl="0" eaLnBrk="1" latinLnBrk="0" hangingPunct="1">
        <a:lnSpc>
          <a:spcPct val="85000"/>
        </a:lnSpc>
        <a:spcBef>
          <a:spcPct val="0"/>
        </a:spcBef>
        <a:buNone/>
        <a:defRPr sz="2600" kern="1200">
          <a:solidFill>
            <a:schemeClr val="accent5"/>
          </a:solidFill>
          <a:latin typeface="+mj-lt"/>
          <a:ea typeface="+mj-ea"/>
          <a:cs typeface="+mj-cs"/>
        </a:defRPr>
      </a:lvl1pPr>
    </p:titleStyle>
    <p:bodyStyle>
      <a:lvl1pPr marL="234950" indent="-234950" algn="l" defTabSz="457200" rtl="0" eaLnBrk="1" latinLnBrk="0" hangingPunct="1">
        <a:lnSpc>
          <a:spcPct val="90000"/>
        </a:lnSpc>
        <a:spcBef>
          <a:spcPts val="1200"/>
        </a:spcBef>
        <a:spcAft>
          <a:spcPts val="200"/>
        </a:spcAft>
        <a:buClr>
          <a:schemeClr val="accent1"/>
        </a:buClr>
        <a:buSzPct val="100000"/>
        <a:buFont typeface="Arial"/>
        <a:buChar char="•"/>
        <a:defRPr sz="2000" kern="1200">
          <a:solidFill>
            <a:schemeClr val="tx1">
              <a:lumMod val="75000"/>
            </a:schemeClr>
          </a:solidFill>
          <a:latin typeface="+mn-lt"/>
          <a:ea typeface="+mn-ea"/>
          <a:cs typeface="+mn-cs"/>
        </a:defRPr>
      </a:lvl1pPr>
      <a:lvl2pPr marL="712788" indent="-285750" algn="l" defTabSz="457200" rtl="0" eaLnBrk="1" latinLnBrk="0" hangingPunct="1">
        <a:lnSpc>
          <a:spcPct val="90000"/>
        </a:lnSpc>
        <a:spcBef>
          <a:spcPts val="300"/>
        </a:spcBef>
        <a:buFont typeface="Arial"/>
        <a:buChar char="•"/>
        <a:defRPr sz="1800" kern="1200">
          <a:solidFill>
            <a:schemeClr val="tx1">
              <a:lumMod val="75000"/>
            </a:schemeClr>
          </a:solidFill>
          <a:latin typeface="+mn-lt"/>
          <a:ea typeface="+mn-ea"/>
          <a:cs typeface="+mn-cs"/>
        </a:defRPr>
      </a:lvl2pPr>
      <a:lvl3pPr marL="1082675" indent="-228600" algn="l" defTabSz="457200" rtl="0" eaLnBrk="1" latinLnBrk="0" hangingPunct="1">
        <a:lnSpc>
          <a:spcPct val="90000"/>
        </a:lnSpc>
        <a:spcBef>
          <a:spcPts val="300"/>
        </a:spcBef>
        <a:buFont typeface="Lucida Grande"/>
        <a:buChar char="–"/>
        <a:defRPr sz="1600" kern="1200">
          <a:solidFill>
            <a:schemeClr val="tx1">
              <a:lumMod val="75000"/>
            </a:schemeClr>
          </a:solidFill>
          <a:latin typeface="+mn-lt"/>
          <a:ea typeface="+mn-ea"/>
          <a:cs typeface="+mn-cs"/>
        </a:defRPr>
      </a:lvl3pPr>
      <a:lvl4pPr marL="1600200" indent="-228600" algn="l" defTabSz="457200" rtl="0" eaLnBrk="1" latinLnBrk="0" hangingPunct="1">
        <a:lnSpc>
          <a:spcPct val="90000"/>
        </a:lnSpc>
        <a:spcBef>
          <a:spcPts val="300"/>
        </a:spcBef>
        <a:buFont typeface="Arial"/>
        <a:buChar char="–"/>
        <a:defRPr sz="14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7133012" cy="34191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Box 11">
            <a:extLst>
              <a:ext uri="{FF2B5EF4-FFF2-40B4-BE49-F238E27FC236}">
                <a16:creationId xmlns:a16="http://schemas.microsoft.com/office/drawing/2014/main" id="{105FA586-D70C-4E0D-80AD-D0535DDB1B1B}"/>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3" name="Graphic 12">
            <a:extLst>
              <a:ext uri="{FF2B5EF4-FFF2-40B4-BE49-F238E27FC236}">
                <a16:creationId xmlns:a16="http://schemas.microsoft.com/office/drawing/2014/main" id="{D4CE9D38-4DE4-4174-84B9-E5DB700519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987" y="4785438"/>
            <a:ext cx="703695" cy="298616"/>
          </a:xfrm>
          <a:prstGeom prst="rect">
            <a:avLst/>
          </a:prstGeom>
        </p:spPr>
      </p:pic>
      <p:sp>
        <p:nvSpPr>
          <p:cNvPr id="17" name="Rectangle 16">
            <a:extLst>
              <a:ext uri="{FF2B5EF4-FFF2-40B4-BE49-F238E27FC236}">
                <a16:creationId xmlns:a16="http://schemas.microsoft.com/office/drawing/2014/main" id="{69524247-FF12-4156-9DDC-9F8BEAEB66E4}"/>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8" name="Picture 17" descr="ibm_gry.png">
            <a:extLst>
              <a:ext uri="{FF2B5EF4-FFF2-40B4-BE49-F238E27FC236}">
                <a16:creationId xmlns:a16="http://schemas.microsoft.com/office/drawing/2014/main" id="{1A463E50-03DC-43C8-98BF-3D363C75E9AE}"/>
              </a:ext>
            </a:extLst>
          </p:cNvPr>
          <p:cNvPicPr>
            <a:picLocks noChangeAspect="1"/>
          </p:cNvPicPr>
          <p:nvPr userDrawn="1"/>
        </p:nvPicPr>
        <p:blipFill>
          <a:blip r:embed="rId5">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9" name="Picture 18">
            <a:extLst>
              <a:ext uri="{FF2B5EF4-FFF2-40B4-BE49-F238E27FC236}">
                <a16:creationId xmlns:a16="http://schemas.microsoft.com/office/drawing/2014/main" id="{8581059A-EA1F-4D5D-AE4E-BB18C750E24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49591670"/>
      </p:ext>
    </p:extLst>
  </p:cSld>
  <p:clrMap bg1="lt1" tx1="dk1" bg2="lt2" tx2="dk2" accent1="accent1" accent2="accent2" accent3="accent3" accent4="accent4" accent5="accent5" accent6="accent6" hlink="hlink" folHlink="folHlink"/>
  <p:sldLayoutIdLst>
    <p:sldLayoutId id="2147483683" r:id="rId1"/>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5296"/>
            <a:ext cx="7133012" cy="468197"/>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Box 5">
            <a:extLst>
              <a:ext uri="{FF2B5EF4-FFF2-40B4-BE49-F238E27FC236}">
                <a16:creationId xmlns:a16="http://schemas.microsoft.com/office/drawing/2014/main" id="{5E0B8C4E-2060-465F-9AC0-CE8888363BB1}"/>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8" name="Graphic 7">
            <a:extLst>
              <a:ext uri="{FF2B5EF4-FFF2-40B4-BE49-F238E27FC236}">
                <a16:creationId xmlns:a16="http://schemas.microsoft.com/office/drawing/2014/main" id="{676C8B81-CBEE-4DA5-9101-B8A7DD45A0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987" y="4785438"/>
            <a:ext cx="703695" cy="298616"/>
          </a:xfrm>
          <a:prstGeom prst="rect">
            <a:avLst/>
          </a:prstGeom>
        </p:spPr>
      </p:pic>
      <p:sp>
        <p:nvSpPr>
          <p:cNvPr id="14" name="Rectangle 13">
            <a:extLst>
              <a:ext uri="{FF2B5EF4-FFF2-40B4-BE49-F238E27FC236}">
                <a16:creationId xmlns:a16="http://schemas.microsoft.com/office/drawing/2014/main" id="{811428AC-BCEF-4360-AF6E-FB7D368E6D99}"/>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5" name="Picture 14" descr="ibm_gry.png">
            <a:extLst>
              <a:ext uri="{FF2B5EF4-FFF2-40B4-BE49-F238E27FC236}">
                <a16:creationId xmlns:a16="http://schemas.microsoft.com/office/drawing/2014/main" id="{0405F870-2931-4538-9AD3-C1278FDF826C}"/>
              </a:ext>
            </a:extLst>
          </p:cNvPr>
          <p:cNvPicPr>
            <a:picLocks noChangeAspect="1"/>
          </p:cNvPicPr>
          <p:nvPr userDrawn="1"/>
        </p:nvPicPr>
        <p:blipFill>
          <a:blip r:embed="rId6">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6" name="Picture 15">
            <a:extLst>
              <a:ext uri="{FF2B5EF4-FFF2-40B4-BE49-F238E27FC236}">
                <a16:creationId xmlns:a16="http://schemas.microsoft.com/office/drawing/2014/main" id="{D260022C-A2C6-4592-891A-91D6CFFFAF4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3205902937"/>
      </p:ext>
    </p:extLst>
  </p:cSld>
  <p:clrMap bg1="lt1" tx1="dk1" bg2="lt2" tx2="dk2" accent1="accent1" accent2="accent2" accent3="accent3" accent4="accent4" accent5="accent5" accent6="accent6" hlink="hlink" folHlink="folHlink"/>
  <p:sldLayoutIdLst>
    <p:sldLayoutId id="2147483705" r:id="rId1"/>
    <p:sldLayoutId id="2147483723" r:id="rId2"/>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4345" y="-9766"/>
            <a:ext cx="9152690" cy="665542"/>
          </a:xfrm>
          <a:prstGeom prst="rect">
            <a:avLst/>
          </a:prstGeom>
          <a:solidFill>
            <a:srgbClr val="1E3548"/>
          </a:solidFill>
          <a:ln w="12700">
            <a:miter lim="400000"/>
          </a:ln>
        </p:spPr>
        <p:txBody>
          <a:bodyPr lIns="14288" tIns="14288" rIns="14288" bIns="14288" anchor="ctr"/>
          <a:lstStyle/>
          <a:p>
            <a:pPr algn="ctr" defTabSz="232172" fontAlgn="auto" hangingPunct="0">
              <a:spcBef>
                <a:spcPts val="0"/>
              </a:spcBef>
              <a:spcAft>
                <a:spcPts val="0"/>
              </a:spcAft>
              <a:defRPr sz="3200">
                <a:solidFill>
                  <a:srgbClr val="FFFFFF"/>
                </a:solidFill>
              </a:defRPr>
            </a:pPr>
            <a:endParaRPr sz="900" kern="0">
              <a:solidFill>
                <a:srgbClr val="FFFFFF"/>
              </a:solidFill>
              <a:latin typeface="Helvetica Light"/>
              <a:ea typeface="Helvetica Light"/>
              <a:cs typeface="Helvetica Light"/>
              <a:sym typeface="Helvetica Light"/>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558" y="94965"/>
            <a:ext cx="870317" cy="456079"/>
          </a:xfrm>
          <a:prstGeom prst="rect">
            <a:avLst/>
          </a:prstGeom>
        </p:spPr>
      </p:pic>
      <p:pic>
        <p:nvPicPr>
          <p:cNvPr id="13" name="Picture 12" descr="ibm_gry.png">
            <a:extLst>
              <a:ext uri="{FF2B5EF4-FFF2-40B4-BE49-F238E27FC236}">
                <a16:creationId xmlns:a16="http://schemas.microsoft.com/office/drawing/2014/main" id="{F5360077-2020-47F5-A5C3-E3C1C6400E4D}"/>
              </a:ext>
            </a:extLst>
          </p:cNvPr>
          <p:cNvPicPr>
            <a:picLocks noChangeAspect="1"/>
          </p:cNvPicPr>
          <p:nvPr userDrawn="1"/>
        </p:nvPicPr>
        <p:blipFill>
          <a:blip r:embed="rId4">
            <a:biLevel thresh="25000"/>
            <a:extLst>
              <a:ext uri="{28A0092B-C50C-407E-A947-70E740481C1C}">
                <a14:useLocalDpi xmlns:a14="http://schemas.microsoft.com/office/drawing/2010/main"/>
              </a:ext>
            </a:extLst>
          </a:blip>
          <a:stretch>
            <a:fillRect/>
          </a:stretch>
        </p:blipFill>
        <p:spPr>
          <a:xfrm>
            <a:off x="7498807" y="160225"/>
            <a:ext cx="802982" cy="325558"/>
          </a:xfrm>
          <a:prstGeom prst="rect">
            <a:avLst/>
          </a:prstGeom>
        </p:spPr>
      </p:pic>
      <p:pic>
        <p:nvPicPr>
          <p:cNvPr id="15" name="Picture 14">
            <a:extLst>
              <a:ext uri="{FF2B5EF4-FFF2-40B4-BE49-F238E27FC236}">
                <a16:creationId xmlns:a16="http://schemas.microsoft.com/office/drawing/2014/main" id="{CD78E0EE-584D-4211-BDA9-FF7654C5A79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01" t="20400" r="17675" b="20719"/>
          <a:stretch/>
        </p:blipFill>
        <p:spPr>
          <a:xfrm>
            <a:off x="8437435" y="72653"/>
            <a:ext cx="535374" cy="459408"/>
          </a:xfrm>
          <a:prstGeom prst="rect">
            <a:avLst/>
          </a:prstGeom>
        </p:spPr>
      </p:pic>
      <p:sp>
        <p:nvSpPr>
          <p:cNvPr id="16" name="TextBox 15">
            <a:extLst>
              <a:ext uri="{FF2B5EF4-FFF2-40B4-BE49-F238E27FC236}">
                <a16:creationId xmlns:a16="http://schemas.microsoft.com/office/drawing/2014/main" id="{6CBA35C7-CFAA-476D-BFA8-FCA8ADCD4FDB}"/>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7" name="Graphic 16">
            <a:extLst>
              <a:ext uri="{FF2B5EF4-FFF2-40B4-BE49-F238E27FC236}">
                <a16:creationId xmlns:a16="http://schemas.microsoft.com/office/drawing/2014/main" id="{BDDB51D1-0264-44E5-A873-C8EC7D08350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3901803475"/>
      </p:ext>
    </p:extLst>
  </p:cSld>
  <p:clrMap bg1="lt1" tx1="dk1" bg2="lt2" tx2="dk2" accent1="accent1" accent2="accent2" accent3="accent3" accent4="accent4" accent5="accent5" accent6="accent6" hlink="hlink" folHlink="folHlink"/>
  <p:sldLayoutIdLst>
    <p:sldLayoutId id="2147483790" r:id="rId1"/>
  </p:sldLayoutIdLst>
  <p:transition spd="med"/>
  <p:txStyles>
    <p:titleStyle>
      <a:lvl1pPr marL="0" marR="0" indent="0"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1pPr>
      <a:lvl2pPr marL="0" marR="0" indent="64294"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2pPr>
      <a:lvl3pPr marL="0" marR="0" indent="128588"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3pPr>
      <a:lvl4pPr marL="0" marR="0" indent="192881"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4pPr>
      <a:lvl5pPr marL="0" marR="0" indent="257175"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5pPr>
      <a:lvl6pPr marL="0" marR="0" indent="321469"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6pPr>
      <a:lvl7pPr marL="0" marR="0" indent="385763"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7pPr>
      <a:lvl8pPr marL="0" marR="0" indent="450056"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8pPr>
      <a:lvl9pPr marL="0" marR="0" indent="514350"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9pPr>
    </p:titleStyle>
    <p:bodyStyle>
      <a:lvl1pPr marL="178594"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1pPr>
      <a:lvl2pPr marL="357188"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2pPr>
      <a:lvl3pPr marL="535781"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3pPr>
      <a:lvl4pPr marL="714375"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4pPr>
      <a:lvl5pPr marL="892969"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5pPr>
      <a:lvl6pPr marL="1071563"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6pPr>
      <a:lvl7pPr marL="1250156"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7pPr>
      <a:lvl8pPr marL="1428750"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8pPr>
      <a:lvl9pPr marL="1607344"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1pPr>
      <a:lvl2pPr marL="0" marR="0" indent="64294"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2pPr>
      <a:lvl3pPr marL="0" marR="0" indent="128588"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3pPr>
      <a:lvl4pPr marL="0" marR="0" indent="192881"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4pPr>
      <a:lvl5pPr marL="0" marR="0" indent="257175"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5pPr>
      <a:lvl6pPr marL="0" marR="0" indent="321469"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6pPr>
      <a:lvl7pPr marL="0" marR="0" indent="385763"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7pPr>
      <a:lvl8pPr marL="0" marR="0" indent="450056"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8pPr>
      <a:lvl9pPr marL="0" marR="0" indent="514350"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138956"/>
            <a:ext cx="6983882" cy="53041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27651" name="Rectangle 3"/>
          <p:cNvSpPr>
            <a:spLocks noGrp="1" noChangeArrowheads="1"/>
          </p:cNvSpPr>
          <p:nvPr>
            <p:ph type="body" idx="1"/>
          </p:nvPr>
        </p:nvSpPr>
        <p:spPr bwMode="auto">
          <a:xfrm>
            <a:off x="266700" y="952405"/>
            <a:ext cx="8791364" cy="364691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9" name="TextBox 8">
            <a:extLst>
              <a:ext uri="{FF2B5EF4-FFF2-40B4-BE49-F238E27FC236}">
                <a16:creationId xmlns:a16="http://schemas.microsoft.com/office/drawing/2014/main" id="{69EA65E7-577D-4EBC-8604-EF6B4DDE44C5}"/>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10" name="Graphic 9">
            <a:extLst>
              <a:ext uri="{FF2B5EF4-FFF2-40B4-BE49-F238E27FC236}">
                <a16:creationId xmlns:a16="http://schemas.microsoft.com/office/drawing/2014/main" id="{FB813E45-E200-4F51-9830-7E070901E8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987" y="4785438"/>
            <a:ext cx="703695" cy="298616"/>
          </a:xfrm>
          <a:prstGeom prst="rect">
            <a:avLst/>
          </a:prstGeom>
        </p:spPr>
      </p:pic>
      <p:sp>
        <p:nvSpPr>
          <p:cNvPr id="11" name="Rectangle 10">
            <a:extLst>
              <a:ext uri="{FF2B5EF4-FFF2-40B4-BE49-F238E27FC236}">
                <a16:creationId xmlns:a16="http://schemas.microsoft.com/office/drawing/2014/main" id="{9EA13676-87F2-4022-A86B-7030E773D6C6}"/>
              </a:ext>
            </a:extLst>
          </p:cNvPr>
          <p:cNvSpPr/>
          <p:nvPr userDrawn="1"/>
        </p:nvSpPr>
        <p:spPr>
          <a:xfrm>
            <a:off x="7361612" y="120028"/>
            <a:ext cx="1696452" cy="549338"/>
          </a:xfrm>
          <a:prstGeom prst="rect">
            <a:avLst/>
          </a:prstGeom>
          <a:solidFill>
            <a:srgbClr val="0064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pic>
        <p:nvPicPr>
          <p:cNvPr id="12" name="Picture 11" descr="ibm_gry.png">
            <a:extLst>
              <a:ext uri="{FF2B5EF4-FFF2-40B4-BE49-F238E27FC236}">
                <a16:creationId xmlns:a16="http://schemas.microsoft.com/office/drawing/2014/main" id="{E2D686F8-9A90-4500-8258-8DACAFBC7E92}"/>
              </a:ext>
            </a:extLst>
          </p:cNvPr>
          <p:cNvPicPr>
            <a:picLocks noChangeAspect="1"/>
          </p:cNvPicPr>
          <p:nvPr userDrawn="1"/>
        </p:nvPicPr>
        <p:blipFill>
          <a:blip r:embed="rId5">
            <a:biLevel thresh="25000"/>
            <a:extLst>
              <a:ext uri="{28A0092B-C50C-407E-A947-70E740481C1C}">
                <a14:useLocalDpi xmlns:a14="http://schemas.microsoft.com/office/drawing/2010/main"/>
              </a:ext>
            </a:extLst>
          </a:blip>
          <a:stretch>
            <a:fillRect/>
          </a:stretch>
        </p:blipFill>
        <p:spPr>
          <a:xfrm>
            <a:off x="7498807" y="217527"/>
            <a:ext cx="802982" cy="325558"/>
          </a:xfrm>
          <a:prstGeom prst="rect">
            <a:avLst/>
          </a:prstGeom>
        </p:spPr>
      </p:pic>
      <p:pic>
        <p:nvPicPr>
          <p:cNvPr id="13" name="Picture 12">
            <a:extLst>
              <a:ext uri="{FF2B5EF4-FFF2-40B4-BE49-F238E27FC236}">
                <a16:creationId xmlns:a16="http://schemas.microsoft.com/office/drawing/2014/main" id="{7AA5EEAF-1327-4871-AA8A-3FDFB49CFC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001" t="20400" r="17675" b="20719"/>
          <a:stretch/>
        </p:blipFill>
        <p:spPr>
          <a:xfrm>
            <a:off x="8414406" y="138956"/>
            <a:ext cx="535374" cy="459408"/>
          </a:xfrm>
          <a:prstGeom prst="rect">
            <a:avLst/>
          </a:prstGeom>
        </p:spPr>
      </p:pic>
    </p:spTree>
    <p:extLst>
      <p:ext uri="{BB962C8B-B14F-4D97-AF65-F5344CB8AC3E}">
        <p14:creationId xmlns:p14="http://schemas.microsoft.com/office/powerpoint/2010/main" val="1478520857"/>
      </p:ext>
    </p:extLst>
  </p:cSld>
  <p:clrMap bg1="lt1" tx1="dk1" bg2="lt2" tx2="dk2" accent1="accent1" accent2="accent2" accent3="accent3" accent4="accent4" accent5="accent5" accent6="accent6" hlink="hlink" folHlink="folHlink"/>
  <p:sldLayoutIdLst>
    <p:sldLayoutId id="2147483800" r:id="rId1"/>
  </p:sldLayoutIdLst>
  <p:txStyles>
    <p:titleStyle>
      <a:lvl1pPr algn="l" rtl="0" eaLnBrk="1" fontAlgn="base" hangingPunct="1">
        <a:spcBef>
          <a:spcPct val="0"/>
        </a:spcBef>
        <a:spcAft>
          <a:spcPct val="0"/>
        </a:spcAft>
        <a:defRPr sz="1800" b="1">
          <a:solidFill>
            <a:schemeClr val="tx1"/>
          </a:solidFill>
          <a:latin typeface="+mj-lt"/>
          <a:ea typeface="+mj-ea"/>
          <a:cs typeface="ＭＳ Ｐゴシック" charset="0"/>
        </a:defRPr>
      </a:lvl1pPr>
      <a:lvl2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5pPr>
      <a:lvl6pPr marL="342900" algn="l" rtl="0" eaLnBrk="1" fontAlgn="base" hangingPunct="1">
        <a:spcBef>
          <a:spcPct val="0"/>
        </a:spcBef>
        <a:spcAft>
          <a:spcPct val="0"/>
        </a:spcAft>
        <a:defRPr sz="1650">
          <a:solidFill>
            <a:schemeClr val="tx1"/>
          </a:solidFill>
          <a:latin typeface="Arial" charset="0"/>
          <a:ea typeface="ＭＳ Ｐゴシック" charset="0"/>
        </a:defRPr>
      </a:lvl6pPr>
      <a:lvl7pPr marL="685800" algn="l" rtl="0" eaLnBrk="1" fontAlgn="base" hangingPunct="1">
        <a:spcBef>
          <a:spcPct val="0"/>
        </a:spcBef>
        <a:spcAft>
          <a:spcPct val="0"/>
        </a:spcAft>
        <a:defRPr sz="1650">
          <a:solidFill>
            <a:schemeClr val="tx1"/>
          </a:solidFill>
          <a:latin typeface="Arial" charset="0"/>
          <a:ea typeface="ＭＳ Ｐゴシック" charset="0"/>
        </a:defRPr>
      </a:lvl7pPr>
      <a:lvl8pPr marL="1028700" algn="l" rtl="0" eaLnBrk="1" fontAlgn="base" hangingPunct="1">
        <a:spcBef>
          <a:spcPct val="0"/>
        </a:spcBef>
        <a:spcAft>
          <a:spcPct val="0"/>
        </a:spcAft>
        <a:defRPr sz="1650">
          <a:solidFill>
            <a:schemeClr val="tx1"/>
          </a:solidFill>
          <a:latin typeface="Arial" charset="0"/>
          <a:ea typeface="ＭＳ Ｐゴシック" charset="0"/>
        </a:defRPr>
      </a:lvl8pPr>
      <a:lvl9pPr marL="1371600" algn="l" rtl="0" eaLnBrk="1" fontAlgn="base" hangingPunct="1">
        <a:spcBef>
          <a:spcPct val="0"/>
        </a:spcBef>
        <a:spcAft>
          <a:spcPct val="0"/>
        </a:spcAft>
        <a:defRPr sz="1650">
          <a:solidFill>
            <a:schemeClr val="tx1"/>
          </a:solidFill>
          <a:latin typeface="Arial" charset="0"/>
          <a:ea typeface="ＭＳ Ｐゴシック" charset="0"/>
        </a:defRPr>
      </a:lvl9pPr>
    </p:titleStyle>
    <p:bodyStyle>
      <a:lvl1pPr marL="132160" indent="-132160" algn="l" rtl="0" eaLnBrk="1" fontAlgn="base" hangingPunct="1">
        <a:spcBef>
          <a:spcPct val="20000"/>
        </a:spcBef>
        <a:spcAft>
          <a:spcPct val="0"/>
        </a:spcAft>
        <a:buClr>
          <a:schemeClr val="tx1"/>
        </a:buClr>
        <a:buFont typeface="Wingdings" charset="0"/>
        <a:buChar char="§"/>
        <a:defRPr sz="1500" b="1">
          <a:solidFill>
            <a:srgbClr val="000000"/>
          </a:solidFill>
          <a:latin typeface="+mn-lt"/>
          <a:ea typeface="+mn-ea"/>
          <a:cs typeface="ＭＳ Ｐゴシック" charset="0"/>
        </a:defRPr>
      </a:lvl1pPr>
      <a:lvl2pPr marL="386954" indent="-169069" algn="l" rtl="0" eaLnBrk="1" fontAlgn="base" hangingPunct="1">
        <a:spcBef>
          <a:spcPct val="20000"/>
        </a:spcBef>
        <a:spcAft>
          <a:spcPct val="0"/>
        </a:spcAft>
        <a:buClr>
          <a:schemeClr val="tx1"/>
        </a:buClr>
        <a:buFont typeface="Symbol" charset="0"/>
        <a:buChar char="-"/>
        <a:defRPr sz="1350">
          <a:solidFill>
            <a:schemeClr val="tx1"/>
          </a:solidFill>
          <a:latin typeface="+mn-lt"/>
          <a:ea typeface="+mn-ea"/>
        </a:defRPr>
      </a:lvl2pPr>
      <a:lvl3pPr marL="603647" indent="-128588" algn="l" rtl="0" eaLnBrk="1" fontAlgn="base" hangingPunct="1">
        <a:spcBef>
          <a:spcPct val="20000"/>
        </a:spcBef>
        <a:spcAft>
          <a:spcPct val="0"/>
        </a:spcAft>
        <a:buClr>
          <a:schemeClr val="tx1"/>
        </a:buClr>
        <a:buChar char="•"/>
        <a:defRPr sz="1200">
          <a:solidFill>
            <a:schemeClr val="tx1"/>
          </a:solidFill>
          <a:latin typeface="+mn-lt"/>
          <a:ea typeface="+mn-ea"/>
        </a:defRPr>
      </a:lvl3pPr>
      <a:lvl4pPr marL="1072754" indent="-132160" algn="l" rtl="0" eaLnBrk="1" fontAlgn="base" hangingPunct="1">
        <a:spcBef>
          <a:spcPct val="20000"/>
        </a:spcBef>
        <a:spcAft>
          <a:spcPct val="0"/>
        </a:spcAft>
        <a:buClr>
          <a:schemeClr val="tx1"/>
        </a:buClr>
        <a:buChar char="•"/>
        <a:defRPr sz="1050">
          <a:solidFill>
            <a:schemeClr val="tx1"/>
          </a:solidFill>
          <a:latin typeface="+mn-lt"/>
          <a:ea typeface="+mn-ea"/>
        </a:defRPr>
      </a:lvl4pPr>
      <a:lvl5pPr marL="1289447" indent="-5954" algn="l" rtl="0" eaLnBrk="1" fontAlgn="base" hangingPunct="1">
        <a:spcBef>
          <a:spcPct val="20000"/>
        </a:spcBef>
        <a:spcAft>
          <a:spcPct val="0"/>
        </a:spcAft>
        <a:buClr>
          <a:schemeClr val="tx1"/>
        </a:buClr>
        <a:defRPr sz="900">
          <a:solidFill>
            <a:schemeClr val="tx1"/>
          </a:solidFill>
          <a:latin typeface="+mn-lt"/>
          <a:ea typeface="+mn-ea"/>
        </a:defRPr>
      </a:lvl5pPr>
      <a:lvl6pPr marL="1632347" indent="-5954" algn="l" rtl="0" eaLnBrk="1" fontAlgn="base" hangingPunct="1">
        <a:spcBef>
          <a:spcPct val="20000"/>
        </a:spcBef>
        <a:spcAft>
          <a:spcPct val="0"/>
        </a:spcAft>
        <a:buClr>
          <a:schemeClr val="tx1"/>
        </a:buClr>
        <a:defRPr sz="900">
          <a:solidFill>
            <a:schemeClr val="tx1"/>
          </a:solidFill>
          <a:latin typeface="+mn-lt"/>
          <a:ea typeface="+mn-ea"/>
        </a:defRPr>
      </a:lvl6pPr>
      <a:lvl7pPr marL="1975247" indent="-5954" algn="l" rtl="0" eaLnBrk="1" fontAlgn="base" hangingPunct="1">
        <a:spcBef>
          <a:spcPct val="20000"/>
        </a:spcBef>
        <a:spcAft>
          <a:spcPct val="0"/>
        </a:spcAft>
        <a:buClr>
          <a:schemeClr val="tx1"/>
        </a:buClr>
        <a:defRPr sz="900">
          <a:solidFill>
            <a:schemeClr val="tx1"/>
          </a:solidFill>
          <a:latin typeface="+mn-lt"/>
          <a:ea typeface="+mn-ea"/>
        </a:defRPr>
      </a:lvl7pPr>
      <a:lvl8pPr marL="2318147" indent="-5954" algn="l" rtl="0" eaLnBrk="1" fontAlgn="base" hangingPunct="1">
        <a:spcBef>
          <a:spcPct val="20000"/>
        </a:spcBef>
        <a:spcAft>
          <a:spcPct val="0"/>
        </a:spcAft>
        <a:buClr>
          <a:schemeClr val="tx1"/>
        </a:buClr>
        <a:defRPr sz="900">
          <a:solidFill>
            <a:schemeClr val="tx1"/>
          </a:solidFill>
          <a:latin typeface="+mn-lt"/>
          <a:ea typeface="+mn-ea"/>
        </a:defRPr>
      </a:lvl8pPr>
      <a:lvl9pPr marL="2661047" indent="-5954" algn="l" rtl="0" eaLnBrk="1" fontAlgn="base" hangingPunct="1">
        <a:spcBef>
          <a:spcPct val="20000"/>
        </a:spcBef>
        <a:spcAft>
          <a:spcPct val="0"/>
        </a:spcAft>
        <a:buClr>
          <a:schemeClr val="tx1"/>
        </a:buClr>
        <a:defRPr sz="9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ansaro-blog/interpreting-machine-learning-models-1234d735d6c9" TargetMode="External"/><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10" Type="http://schemas.microsoft.com/office/2007/relationships/hdphoto" Target="../media/hdphoto1.wdp"/><Relationship Id="rId4" Type="http://schemas.openxmlformats.org/officeDocument/2006/relationships/image" Target="../media/image55.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63.png"/><Relationship Id="rId5" Type="http://schemas.microsoft.com/office/2007/relationships/hdphoto" Target="../media/hdphoto3.wdp"/><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ikit-learn.org/stable/auto_exampl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xkcd.com/2048/"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51711-12B8-4F35-94D5-E024979956B8}"/>
              </a:ext>
            </a:extLst>
          </p:cNvPr>
          <p:cNvSpPr>
            <a:spLocks noGrp="1"/>
          </p:cNvSpPr>
          <p:nvPr>
            <p:ph type="title"/>
          </p:nvPr>
        </p:nvSpPr>
        <p:spPr>
          <a:xfrm>
            <a:off x="335451" y="1106302"/>
            <a:ext cx="5104454" cy="1610243"/>
          </a:xfrm>
        </p:spPr>
        <p:txBody>
          <a:bodyPr/>
          <a:lstStyle/>
          <a:p>
            <a:r>
              <a:rPr lang="en-US" dirty="0"/>
              <a:t>Section 7</a:t>
            </a:r>
            <a:br>
              <a:rPr lang="en-US" dirty="0"/>
            </a:br>
            <a:br>
              <a:rPr lang="en-US" dirty="0"/>
            </a:br>
            <a:r>
              <a:rPr lang="en-US" dirty="0"/>
              <a:t>Advanced</a:t>
            </a:r>
            <a:br>
              <a:rPr lang="en-US" dirty="0"/>
            </a:br>
            <a:r>
              <a:rPr lang="en-US" dirty="0"/>
              <a:t>Machine Learning in </a:t>
            </a:r>
            <a:br>
              <a:rPr lang="en-US" dirty="0"/>
            </a:br>
            <a:r>
              <a:rPr lang="en-US" dirty="0"/>
              <a:t>Watson Studio</a:t>
            </a:r>
            <a:br>
              <a:rPr lang="en-US" dirty="0"/>
            </a:br>
            <a:br>
              <a:rPr lang="en-US" dirty="0"/>
            </a:br>
            <a:r>
              <a:rPr lang="en-US" dirty="0"/>
              <a:t>[Predictive Data Science]</a:t>
            </a:r>
            <a:br>
              <a:rPr lang="en-US" dirty="0"/>
            </a:br>
            <a:r>
              <a:rPr lang="en-US" dirty="0"/>
              <a:t>[Prescriptive Data Science]</a:t>
            </a:r>
            <a:endParaRPr lang="en-GB" dirty="0"/>
          </a:p>
        </p:txBody>
      </p:sp>
    </p:spTree>
    <p:extLst>
      <p:ext uri="{BB962C8B-B14F-4D97-AF65-F5344CB8AC3E}">
        <p14:creationId xmlns:p14="http://schemas.microsoft.com/office/powerpoint/2010/main" val="393738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76"/>
          <p:cNvGrpSpPr>
            <a:grpSpLocks/>
          </p:cNvGrpSpPr>
          <p:nvPr/>
        </p:nvGrpSpPr>
        <p:grpSpPr bwMode="auto">
          <a:xfrm>
            <a:off x="4066096" y="2187791"/>
            <a:ext cx="446426" cy="531516"/>
            <a:chOff x="7130374" y="1475992"/>
            <a:chExt cx="1138137" cy="1421813"/>
          </a:xfrm>
        </p:grpSpPr>
        <p:sp>
          <p:nvSpPr>
            <p:cNvPr id="7" name="AutoShape 18"/>
            <p:cNvSpPr>
              <a:spLocks noChangeArrowheads="1"/>
            </p:cNvSpPr>
            <p:nvPr/>
          </p:nvSpPr>
          <p:spPr bwMode="auto">
            <a:xfrm>
              <a:off x="7130374" y="1475992"/>
              <a:ext cx="1138137" cy="1421813"/>
            </a:xfrm>
            <a:prstGeom prst="roundRect">
              <a:avLst>
                <a:gd name="adj" fmla="val 16667"/>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defRPr/>
              </a:pPr>
              <a:endParaRPr lang="en-US" altLang="en-US" sz="900" dirty="0">
                <a:solidFill>
                  <a:srgbClr val="000000"/>
                </a:solidFill>
                <a:effectLst>
                  <a:outerShdw blurRad="38100" dist="38100" dir="2700000" algn="tl">
                    <a:srgbClr val="FFFFFF"/>
                  </a:outerShdw>
                </a:effectLst>
                <a:latin typeface="Arial" panose="020B0604020202020204" pitchFamily="34" charset="0"/>
              </a:endParaRPr>
            </a:p>
            <a:p>
              <a:pPr algn="ctr">
                <a:defRPr/>
              </a:pPr>
              <a: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t>ML</a:t>
              </a:r>
            </a:p>
            <a:p>
              <a:pPr algn="ctr">
                <a:defRPr/>
              </a:pPr>
              <a: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t>Model</a:t>
              </a:r>
              <a:endParaRPr lang="en-US" altLang="en-US" sz="1200" dirty="0">
                <a:solidFill>
                  <a:prstClr val="black">
                    <a:lumMod val="50000"/>
                    <a:lumOff val="50000"/>
                  </a:prstClr>
                </a:solidFill>
                <a:effectLst>
                  <a:outerShdw blurRad="38100" dist="38100" dir="2700000" algn="tl">
                    <a:srgbClr val="FFFFFF"/>
                  </a:outerShdw>
                </a:effectLst>
                <a:latin typeface="Arial" panose="020B0604020202020204" pitchFamily="34" charset="0"/>
              </a:endParaRPr>
            </a:p>
            <a:p>
              <a:pPr algn="ctr">
                <a:defRPr/>
              </a:pPr>
              <a:endParaRPr lang="en-US" altLang="en-US" sz="1200" dirty="0">
                <a:solidFill>
                  <a:srgbClr val="000000"/>
                </a:solidFill>
                <a:effectLst>
                  <a:outerShdw blurRad="38100" dist="38100" dir="2700000" algn="tl">
                    <a:srgbClr val="FFFFFF"/>
                  </a:outerShdw>
                </a:effectLst>
                <a:latin typeface="Arial" panose="020B0604020202020204" pitchFamily="34" charset="0"/>
              </a:endParaRPr>
            </a:p>
            <a:p>
              <a:pPr algn="ctr">
                <a:defRPr/>
              </a:pPr>
              <a:endParaRPr lang="en-US" altLang="en-US" sz="1200" dirty="0">
                <a:solidFill>
                  <a:srgbClr val="000000"/>
                </a:solidFill>
                <a:effectLst>
                  <a:outerShdw blurRad="38100" dist="38100" dir="2700000" algn="tl">
                    <a:srgbClr val="FFFFFF"/>
                  </a:outerShdw>
                </a:effectLst>
                <a:latin typeface="Arial" panose="020B0604020202020204" pitchFamily="34" charset="0"/>
              </a:endParaRPr>
            </a:p>
          </p:txBody>
        </p:sp>
        <p:grpSp>
          <p:nvGrpSpPr>
            <p:cNvPr id="8" name="Group 243"/>
            <p:cNvGrpSpPr>
              <a:grpSpLocks/>
            </p:cNvGrpSpPr>
            <p:nvPr/>
          </p:nvGrpSpPr>
          <p:grpSpPr bwMode="auto">
            <a:xfrm>
              <a:off x="7199312" y="2251785"/>
              <a:ext cx="942975" cy="584200"/>
              <a:chOff x="1104" y="2293"/>
              <a:chExt cx="594" cy="368"/>
            </a:xfrm>
          </p:grpSpPr>
          <p:pic>
            <p:nvPicPr>
              <p:cNvPr id="9" name="Picture 224" descr="wheel-ico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33" y="2293"/>
                <a:ext cx="374"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25" descr="wheel-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61" y="2440"/>
                <a:ext cx="237" cy="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226" descr="wheel-icon"/>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4" y="2453"/>
                <a:ext cx="205"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3" name="Title 2"/>
          <p:cNvSpPr>
            <a:spLocks noGrp="1"/>
          </p:cNvSpPr>
          <p:nvPr>
            <p:ph type="title"/>
          </p:nvPr>
        </p:nvSpPr>
        <p:spPr>
          <a:xfrm>
            <a:off x="214483" y="199333"/>
            <a:ext cx="6359723" cy="421871"/>
          </a:xfrm>
        </p:spPr>
        <p:txBody>
          <a:bodyPr/>
          <a:lstStyle/>
          <a:p>
            <a:r>
              <a:rPr lang="en-US" dirty="0"/>
              <a:t>Stability in time: Continuous Learning</a:t>
            </a:r>
          </a:p>
        </p:txBody>
      </p:sp>
      <p:sp>
        <p:nvSpPr>
          <p:cNvPr id="5" name="TextBox 4"/>
          <p:cNvSpPr txBox="1"/>
          <p:nvPr/>
        </p:nvSpPr>
        <p:spPr>
          <a:xfrm>
            <a:off x="2764910" y="3498902"/>
            <a:ext cx="789383" cy="276999"/>
          </a:xfrm>
          <a:prstGeom prst="rect">
            <a:avLst/>
          </a:prstGeom>
          <a:solidFill>
            <a:schemeClr val="accent6">
              <a:lumMod val="20000"/>
              <a:lumOff val="80000"/>
            </a:schemeClr>
          </a:solidFill>
          <a:ln>
            <a:solidFill>
              <a:schemeClr val="bg2">
                <a:lumMod val="75000"/>
              </a:schemeClr>
            </a:solidFill>
          </a:ln>
        </p:spPr>
        <p:txBody>
          <a:bodyPr wrap="none" rtlCol="0">
            <a:spAutoFit/>
          </a:bodyPr>
          <a:lstStyle/>
          <a:p>
            <a:r>
              <a:rPr lang="en-US" sz="1200" dirty="0">
                <a:solidFill>
                  <a:prstClr val="black"/>
                </a:solidFill>
                <a:latin typeface="Calibri" panose="020F0502020204030204"/>
                <a:ea typeface=""/>
              </a:rPr>
              <a:t>retraining</a:t>
            </a:r>
          </a:p>
        </p:txBody>
      </p:sp>
      <p:sp>
        <p:nvSpPr>
          <p:cNvPr id="12" name="Magnetic Disk 11"/>
          <p:cNvSpPr/>
          <p:nvPr/>
        </p:nvSpPr>
        <p:spPr>
          <a:xfrm>
            <a:off x="1341239" y="1810304"/>
            <a:ext cx="988010" cy="75750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prstClr val="white"/>
                </a:solidFill>
              </a:rPr>
              <a:t>History</a:t>
            </a:r>
          </a:p>
          <a:p>
            <a:pPr algn="ctr"/>
            <a:r>
              <a:rPr lang="en-US" sz="1350" dirty="0">
                <a:solidFill>
                  <a:prstClr val="white"/>
                </a:solidFill>
              </a:rPr>
              <a:t>Data</a:t>
            </a:r>
          </a:p>
        </p:txBody>
      </p:sp>
      <p:grpSp>
        <p:nvGrpSpPr>
          <p:cNvPr id="13" name="Group 76"/>
          <p:cNvGrpSpPr>
            <a:grpSpLocks/>
          </p:cNvGrpSpPr>
          <p:nvPr/>
        </p:nvGrpSpPr>
        <p:grpSpPr bwMode="auto">
          <a:xfrm>
            <a:off x="4039700" y="3360101"/>
            <a:ext cx="446426" cy="531516"/>
            <a:chOff x="7064598" y="1491749"/>
            <a:chExt cx="1138137" cy="1421813"/>
          </a:xfrm>
        </p:grpSpPr>
        <p:sp>
          <p:nvSpPr>
            <p:cNvPr id="14" name="AutoShape 18"/>
            <p:cNvSpPr>
              <a:spLocks noChangeArrowheads="1"/>
            </p:cNvSpPr>
            <p:nvPr/>
          </p:nvSpPr>
          <p:spPr bwMode="auto">
            <a:xfrm>
              <a:off x="7064598" y="1491749"/>
              <a:ext cx="1138137" cy="1421813"/>
            </a:xfrm>
            <a:prstGeom prst="roundRect">
              <a:avLst>
                <a:gd name="adj" fmla="val 16667"/>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defRPr/>
              </a:pPr>
              <a:endParaRPr lang="en-US" altLang="en-US" sz="900" dirty="0">
                <a:solidFill>
                  <a:srgbClr val="000000"/>
                </a:solidFill>
                <a:effectLst>
                  <a:outerShdw blurRad="38100" dist="38100" dir="2700000" algn="tl">
                    <a:srgbClr val="FFFFFF"/>
                  </a:outerShdw>
                </a:effectLst>
                <a:latin typeface="Arial" panose="020B0604020202020204" pitchFamily="34" charset="0"/>
              </a:endParaRPr>
            </a:p>
            <a:p>
              <a:pPr algn="ctr">
                <a:defRPr/>
              </a:pPr>
              <a: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t>ML </a:t>
              </a:r>
            </a:p>
            <a:p>
              <a:pPr algn="ctr">
                <a:defRPr/>
              </a:pPr>
              <a: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t>Model</a:t>
              </a:r>
              <a:endParaRPr lang="en-US" altLang="en-US" sz="1200" dirty="0">
                <a:solidFill>
                  <a:prstClr val="black">
                    <a:lumMod val="50000"/>
                    <a:lumOff val="50000"/>
                  </a:prstClr>
                </a:solidFill>
                <a:effectLst>
                  <a:outerShdw blurRad="38100" dist="38100" dir="2700000" algn="tl">
                    <a:srgbClr val="FFFFFF"/>
                  </a:outerShdw>
                </a:effectLst>
                <a:latin typeface="Arial" panose="020B0604020202020204" pitchFamily="34" charset="0"/>
              </a:endParaRPr>
            </a:p>
            <a:p>
              <a:pPr algn="ctr">
                <a:defRPr/>
              </a:pPr>
              <a:endParaRPr lang="en-US" altLang="en-US" sz="1200" dirty="0">
                <a:solidFill>
                  <a:srgbClr val="000000"/>
                </a:solidFill>
                <a:effectLst>
                  <a:outerShdw blurRad="38100" dist="38100" dir="2700000" algn="tl">
                    <a:srgbClr val="FFFFFF"/>
                  </a:outerShdw>
                </a:effectLst>
                <a:latin typeface="Arial" panose="020B0604020202020204" pitchFamily="34" charset="0"/>
              </a:endParaRPr>
            </a:p>
            <a:p>
              <a:pPr algn="ctr">
                <a:defRPr/>
              </a:pPr>
              <a:endParaRPr lang="en-US" altLang="en-US" sz="1200" dirty="0">
                <a:solidFill>
                  <a:srgbClr val="000000"/>
                </a:solidFill>
                <a:effectLst>
                  <a:outerShdw blurRad="38100" dist="38100" dir="2700000" algn="tl">
                    <a:srgbClr val="FFFFFF"/>
                  </a:outerShdw>
                </a:effectLst>
                <a:latin typeface="Arial" panose="020B0604020202020204" pitchFamily="34" charset="0"/>
              </a:endParaRPr>
            </a:p>
          </p:txBody>
        </p:sp>
        <p:grpSp>
          <p:nvGrpSpPr>
            <p:cNvPr id="15" name="Group 243"/>
            <p:cNvGrpSpPr>
              <a:grpSpLocks/>
            </p:cNvGrpSpPr>
            <p:nvPr/>
          </p:nvGrpSpPr>
          <p:grpSpPr bwMode="auto">
            <a:xfrm>
              <a:off x="7199312" y="2251785"/>
              <a:ext cx="942975" cy="584200"/>
              <a:chOff x="1104" y="2293"/>
              <a:chExt cx="594" cy="368"/>
            </a:xfrm>
          </p:grpSpPr>
          <p:pic>
            <p:nvPicPr>
              <p:cNvPr id="16" name="Picture 224" descr="wheel-ico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33" y="2293"/>
                <a:ext cx="374"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225" descr="wheel-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61" y="2440"/>
                <a:ext cx="237" cy="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26" descr="wheel-icon"/>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4" y="2453"/>
                <a:ext cx="205"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19" name="Magnetic Disk 18"/>
          <p:cNvSpPr/>
          <p:nvPr/>
        </p:nvSpPr>
        <p:spPr>
          <a:xfrm>
            <a:off x="1341241" y="3297978"/>
            <a:ext cx="988010" cy="794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prstClr val="white"/>
                </a:solidFill>
              </a:rPr>
              <a:t>Feedback </a:t>
            </a:r>
            <a:br>
              <a:rPr lang="en-US" sz="1350" dirty="0">
                <a:solidFill>
                  <a:prstClr val="white"/>
                </a:solidFill>
              </a:rPr>
            </a:br>
            <a:r>
              <a:rPr lang="en-US" sz="1350" dirty="0">
                <a:solidFill>
                  <a:prstClr val="white"/>
                </a:solidFill>
              </a:rPr>
              <a:t>Data</a:t>
            </a:r>
          </a:p>
        </p:txBody>
      </p:sp>
      <p:sp>
        <p:nvSpPr>
          <p:cNvPr id="20" name="TextBox 19"/>
          <p:cNvSpPr txBox="1"/>
          <p:nvPr/>
        </p:nvSpPr>
        <p:spPr>
          <a:xfrm>
            <a:off x="6160629" y="2313890"/>
            <a:ext cx="832007" cy="276999"/>
          </a:xfrm>
          <a:prstGeom prst="rect">
            <a:avLst/>
          </a:prstGeom>
          <a:solidFill>
            <a:schemeClr val="accent6">
              <a:lumMod val="20000"/>
              <a:lumOff val="80000"/>
            </a:schemeClr>
          </a:solidFill>
          <a:ln>
            <a:solidFill>
              <a:schemeClr val="bg2">
                <a:lumMod val="75000"/>
              </a:schemeClr>
            </a:solidFill>
          </a:ln>
        </p:spPr>
        <p:txBody>
          <a:bodyPr wrap="square" rtlCol="0">
            <a:spAutoFit/>
          </a:bodyPr>
          <a:lstStyle/>
          <a:p>
            <a:pPr algn="ctr"/>
            <a:r>
              <a:rPr lang="en-US" sz="1200" dirty="0">
                <a:solidFill>
                  <a:prstClr val="black"/>
                </a:solidFill>
                <a:latin typeface="Calibri" panose="020F0502020204030204"/>
                <a:ea typeface=""/>
              </a:rPr>
              <a:t>scoring</a:t>
            </a:r>
          </a:p>
        </p:txBody>
      </p:sp>
      <p:sp>
        <p:nvSpPr>
          <p:cNvPr id="21" name="TextBox 20"/>
          <p:cNvSpPr txBox="1"/>
          <p:nvPr/>
        </p:nvSpPr>
        <p:spPr>
          <a:xfrm>
            <a:off x="6160630" y="3838890"/>
            <a:ext cx="877291" cy="276999"/>
          </a:xfrm>
          <a:prstGeom prst="rect">
            <a:avLst/>
          </a:prstGeom>
          <a:solidFill>
            <a:schemeClr val="accent6">
              <a:lumMod val="20000"/>
              <a:lumOff val="80000"/>
            </a:schemeClr>
          </a:solidFill>
          <a:ln>
            <a:solidFill>
              <a:schemeClr val="bg2">
                <a:lumMod val="75000"/>
              </a:schemeClr>
            </a:solidFill>
          </a:ln>
        </p:spPr>
        <p:txBody>
          <a:bodyPr wrap="none" rtlCol="0">
            <a:spAutoFit/>
          </a:bodyPr>
          <a:lstStyle/>
          <a:p>
            <a:r>
              <a:rPr lang="en-US" sz="1200" dirty="0">
                <a:solidFill>
                  <a:prstClr val="black"/>
                </a:solidFill>
                <a:latin typeface="Calibri" panose="020F0502020204030204"/>
                <a:ea typeface=""/>
              </a:rPr>
              <a:t>monitoring</a:t>
            </a:r>
          </a:p>
        </p:txBody>
      </p:sp>
      <p:sp>
        <p:nvSpPr>
          <p:cNvPr id="22" name="Magnetic Disk 21"/>
          <p:cNvSpPr/>
          <p:nvPr/>
        </p:nvSpPr>
        <p:spPr>
          <a:xfrm>
            <a:off x="6053738" y="1247648"/>
            <a:ext cx="1040937" cy="82184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prstClr val="white"/>
                </a:solidFill>
              </a:rPr>
              <a:t>Operational</a:t>
            </a:r>
          </a:p>
          <a:p>
            <a:pPr algn="ctr"/>
            <a:r>
              <a:rPr lang="en-US" sz="1350" dirty="0">
                <a:solidFill>
                  <a:prstClr val="white"/>
                </a:solidFill>
              </a:rPr>
              <a:t>Data</a:t>
            </a:r>
          </a:p>
        </p:txBody>
      </p:sp>
      <p:sp>
        <p:nvSpPr>
          <p:cNvPr id="23" name="Explosion 2 22"/>
          <p:cNvSpPr/>
          <p:nvPr/>
        </p:nvSpPr>
        <p:spPr>
          <a:xfrm>
            <a:off x="5924581" y="2774021"/>
            <a:ext cx="1617117" cy="806915"/>
          </a:xfrm>
          <a:prstGeom prst="irregularSeal2">
            <a:avLst/>
          </a:prstGeom>
          <a:gradFill flip="none" rotWithShape="1">
            <a:gsLst>
              <a:gs pos="0">
                <a:schemeClr val="accent4">
                  <a:lumMod val="75000"/>
                </a:schemeClr>
              </a:gs>
              <a:gs pos="51000">
                <a:schemeClr val="accent4">
                  <a:lumMod val="60000"/>
                  <a:lumOff val="40000"/>
                </a:schemeClr>
              </a:gs>
              <a:gs pos="77000">
                <a:schemeClr val="accent4">
                  <a:lumMod val="40000"/>
                  <a:lumOff val="60000"/>
                </a:schemeClr>
              </a:gs>
              <a:gs pos="97000">
                <a:schemeClr val="accent4">
                  <a:lumMod val="20000"/>
                  <a:lumOff val="8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5" name="TextBox 24"/>
          <p:cNvSpPr txBox="1"/>
          <p:nvPr/>
        </p:nvSpPr>
        <p:spPr>
          <a:xfrm>
            <a:off x="4677698" y="2313889"/>
            <a:ext cx="864700" cy="276999"/>
          </a:xfrm>
          <a:prstGeom prst="rect">
            <a:avLst/>
          </a:prstGeom>
          <a:solidFill>
            <a:schemeClr val="accent6">
              <a:lumMod val="20000"/>
              <a:lumOff val="80000"/>
            </a:schemeClr>
          </a:solidFill>
          <a:ln>
            <a:solidFill>
              <a:schemeClr val="bg2">
                <a:lumMod val="75000"/>
              </a:schemeClr>
            </a:solidFill>
          </a:ln>
        </p:spPr>
        <p:txBody>
          <a:bodyPr wrap="square" rtlCol="0">
            <a:spAutoFit/>
          </a:bodyPr>
          <a:lstStyle/>
          <a:p>
            <a:pPr algn="ctr"/>
            <a:r>
              <a:rPr lang="en-US" sz="1200">
                <a:solidFill>
                  <a:prstClr val="black"/>
                </a:solidFill>
                <a:latin typeface="Calibri" panose="020F0502020204030204"/>
                <a:ea typeface=""/>
              </a:rPr>
              <a:t>deploying</a:t>
            </a:r>
            <a:endParaRPr lang="en-US" sz="1200" dirty="0">
              <a:solidFill>
                <a:prstClr val="black"/>
              </a:solidFill>
              <a:latin typeface="Calibri" panose="020F0502020204030204"/>
              <a:ea typeface=""/>
            </a:endParaRPr>
          </a:p>
        </p:txBody>
      </p:sp>
      <p:sp>
        <p:nvSpPr>
          <p:cNvPr id="26" name="TextBox 25"/>
          <p:cNvSpPr txBox="1"/>
          <p:nvPr/>
        </p:nvSpPr>
        <p:spPr>
          <a:xfrm>
            <a:off x="4636933" y="3488602"/>
            <a:ext cx="922368" cy="276999"/>
          </a:xfrm>
          <a:prstGeom prst="rect">
            <a:avLst/>
          </a:prstGeom>
          <a:solidFill>
            <a:schemeClr val="accent6">
              <a:lumMod val="20000"/>
              <a:lumOff val="80000"/>
            </a:schemeClr>
          </a:solidFill>
          <a:ln>
            <a:solidFill>
              <a:schemeClr val="bg2">
                <a:lumMod val="75000"/>
              </a:schemeClr>
            </a:solidFill>
          </a:ln>
        </p:spPr>
        <p:txBody>
          <a:bodyPr wrap="none" rtlCol="0">
            <a:spAutoFit/>
          </a:bodyPr>
          <a:lstStyle/>
          <a:p>
            <a:r>
              <a:rPr lang="en-US" sz="1200" dirty="0">
                <a:solidFill>
                  <a:prstClr val="black"/>
                </a:solidFill>
                <a:latin typeface="Calibri" panose="020F0502020204030204"/>
                <a:ea typeface=""/>
              </a:rPr>
              <a:t>redeploying</a:t>
            </a:r>
          </a:p>
        </p:txBody>
      </p:sp>
      <p:sp>
        <p:nvSpPr>
          <p:cNvPr id="27" name="TextBox 26"/>
          <p:cNvSpPr txBox="1"/>
          <p:nvPr/>
        </p:nvSpPr>
        <p:spPr>
          <a:xfrm>
            <a:off x="6150429" y="3043428"/>
            <a:ext cx="1076961" cy="323165"/>
          </a:xfrm>
          <a:prstGeom prst="rect">
            <a:avLst/>
          </a:prstGeom>
          <a:noFill/>
        </p:spPr>
        <p:txBody>
          <a:bodyPr wrap="none" rtlCol="0">
            <a:spAutoFit/>
          </a:bodyPr>
          <a:lstStyle/>
          <a:p>
            <a:r>
              <a:rPr lang="en-US" sz="1500" b="1">
                <a:solidFill>
                  <a:prstClr val="white"/>
                </a:solidFill>
                <a:latin typeface="Calibri" panose="020F0502020204030204"/>
                <a:ea typeface=""/>
              </a:rPr>
              <a:t>Predictions</a:t>
            </a:r>
          </a:p>
        </p:txBody>
      </p:sp>
      <p:cxnSp>
        <p:nvCxnSpPr>
          <p:cNvPr id="29" name="Straight Arrow Connector 28"/>
          <p:cNvCxnSpPr>
            <a:stCxn id="12" idx="4"/>
          </p:cNvCxnSpPr>
          <p:nvPr/>
        </p:nvCxnSpPr>
        <p:spPr>
          <a:xfrm flipV="1">
            <a:off x="2329249" y="2187792"/>
            <a:ext cx="207111" cy="1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1"/>
          </p:cNvCxnSpPr>
          <p:nvPr/>
        </p:nvCxnSpPr>
        <p:spPr>
          <a:xfrm flipV="1">
            <a:off x="3923854" y="2453551"/>
            <a:ext cx="142241" cy="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3"/>
            <a:endCxn id="25" idx="1"/>
          </p:cNvCxnSpPr>
          <p:nvPr/>
        </p:nvCxnSpPr>
        <p:spPr>
          <a:xfrm flipV="1">
            <a:off x="4512522" y="2452389"/>
            <a:ext cx="165176" cy="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5" idx="3"/>
            <a:endCxn id="20" idx="1"/>
          </p:cNvCxnSpPr>
          <p:nvPr/>
        </p:nvCxnSpPr>
        <p:spPr>
          <a:xfrm>
            <a:off x="5542398" y="2452389"/>
            <a:ext cx="6182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3"/>
            <a:endCxn id="14" idx="1"/>
          </p:cNvCxnSpPr>
          <p:nvPr/>
        </p:nvCxnSpPr>
        <p:spPr>
          <a:xfrm flipV="1">
            <a:off x="3554293" y="3625859"/>
            <a:ext cx="485407" cy="1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4" idx="3"/>
            <a:endCxn id="26" idx="1"/>
          </p:cNvCxnSpPr>
          <p:nvPr/>
        </p:nvCxnSpPr>
        <p:spPr>
          <a:xfrm>
            <a:off x="4486126" y="3625859"/>
            <a:ext cx="150807" cy="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2"/>
          </p:cNvCxnSpPr>
          <p:nvPr/>
        </p:nvCxnSpPr>
        <p:spPr>
          <a:xfrm>
            <a:off x="6576633" y="2590889"/>
            <a:ext cx="2" cy="183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1" idx="0"/>
          </p:cNvCxnSpPr>
          <p:nvPr/>
        </p:nvCxnSpPr>
        <p:spPr>
          <a:xfrm>
            <a:off x="6574208" y="3595847"/>
            <a:ext cx="25068" cy="24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16200000" flipH="1">
            <a:off x="1693930" y="2683543"/>
            <a:ext cx="1082855" cy="78117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4" name="Picture 49" descr="scientist.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13247" y="1096138"/>
            <a:ext cx="459581"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27"/>
          <p:cNvSpPr txBox="1">
            <a:spLocks noChangeArrowheads="1"/>
          </p:cNvSpPr>
          <p:nvPr/>
        </p:nvSpPr>
        <p:spPr bwMode="auto">
          <a:xfrm>
            <a:off x="3137801" y="1034318"/>
            <a:ext cx="5854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fr-FR" sz="825" dirty="0">
                <a:solidFill>
                  <a:prstClr val="black"/>
                </a:solidFill>
              </a:rPr>
              <a:t>Data </a:t>
            </a:r>
          </a:p>
          <a:p>
            <a:r>
              <a:rPr lang="fr-FR" sz="825" dirty="0" err="1">
                <a:solidFill>
                  <a:prstClr val="black"/>
                </a:solidFill>
              </a:rPr>
              <a:t>Scientist</a:t>
            </a:r>
            <a:endParaRPr lang="en-US" sz="825" dirty="0">
              <a:solidFill>
                <a:prstClr val="black"/>
              </a:solidFill>
            </a:endParaRPr>
          </a:p>
        </p:txBody>
      </p:sp>
      <p:cxnSp>
        <p:nvCxnSpPr>
          <p:cNvPr id="77" name="Straight Arrow Connector 76"/>
          <p:cNvCxnSpPr>
            <a:stCxn id="74" idx="2"/>
          </p:cNvCxnSpPr>
          <p:nvPr/>
        </p:nvCxnSpPr>
        <p:spPr>
          <a:xfrm flipH="1">
            <a:off x="3136459" y="1555717"/>
            <a:ext cx="6578" cy="23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9" name="Group 76"/>
          <p:cNvGrpSpPr>
            <a:grpSpLocks/>
          </p:cNvGrpSpPr>
          <p:nvPr/>
        </p:nvGrpSpPr>
        <p:grpSpPr bwMode="auto">
          <a:xfrm>
            <a:off x="2913247" y="2820376"/>
            <a:ext cx="446426" cy="477600"/>
            <a:chOff x="7130374" y="1475992"/>
            <a:chExt cx="1138137" cy="1421813"/>
          </a:xfrm>
        </p:grpSpPr>
        <p:sp>
          <p:nvSpPr>
            <p:cNvPr id="80" name="AutoShape 18"/>
            <p:cNvSpPr>
              <a:spLocks noChangeArrowheads="1"/>
            </p:cNvSpPr>
            <p:nvPr/>
          </p:nvSpPr>
          <p:spPr bwMode="auto">
            <a:xfrm>
              <a:off x="7130374" y="1475992"/>
              <a:ext cx="1138137" cy="1421813"/>
            </a:xfrm>
            <a:prstGeom prst="roundRect">
              <a:avLst>
                <a:gd name="adj" fmla="val 16667"/>
              </a:avLst>
            </a:prstGeom>
            <a:gradFill flip="none" rotWithShape="1">
              <a:gsLst>
                <a:gs pos="0">
                  <a:schemeClr val="accent6">
                    <a:lumMod val="20000"/>
                    <a:lumOff val="80000"/>
                  </a:schemeClr>
                </a:gs>
                <a:gs pos="74000">
                  <a:schemeClr val="accent6">
                    <a:lumMod val="40000"/>
                    <a:lumOff val="60000"/>
                  </a:schemeClr>
                </a:gs>
                <a:gs pos="82000">
                  <a:schemeClr val="accent6">
                    <a:lumMod val="60000"/>
                    <a:lumOff val="40000"/>
                  </a:schemeClr>
                </a:gs>
                <a:gs pos="100000">
                  <a:srgbClr val="92D050"/>
                </a:gs>
              </a:gsLst>
              <a:lin ang="5400000" scaled="1"/>
              <a:tileRect/>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defRPr/>
              </a:pPr>
              <a:endParaRPr lang="en-US" altLang="en-US" sz="900" dirty="0">
                <a:solidFill>
                  <a:srgbClr val="000000"/>
                </a:solidFill>
                <a:effectLst>
                  <a:outerShdw blurRad="38100" dist="38100" dir="2700000" algn="tl">
                    <a:srgbClr val="FFFFFF"/>
                  </a:outerShdw>
                </a:effectLst>
                <a:latin typeface="Arial" panose="020B0604020202020204" pitchFamily="34" charset="0"/>
              </a:endParaRPr>
            </a:p>
            <a:p>
              <a:pPr algn="ctr">
                <a:defRPr/>
              </a:pPr>
              <a: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t>ML</a:t>
              </a:r>
              <a:b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br>
              <a:r>
                <a:rPr lang="en-US" altLang="en-US" sz="788" b="1" dirty="0">
                  <a:solidFill>
                    <a:prstClr val="black">
                      <a:lumMod val="50000"/>
                      <a:lumOff val="50000"/>
                    </a:prstClr>
                  </a:solidFill>
                  <a:effectLst>
                    <a:outerShdw blurRad="38100" dist="38100" dir="2700000" algn="tl">
                      <a:srgbClr val="FFFFFF"/>
                    </a:outerShdw>
                  </a:effectLst>
                  <a:latin typeface="Arial" panose="020B0604020202020204" pitchFamily="34" charset="0"/>
                </a:rPr>
                <a:t>Pipeline </a:t>
              </a:r>
            </a:p>
            <a:p>
              <a:pPr algn="ctr">
                <a:defRPr/>
              </a:pPr>
              <a:endParaRPr lang="en-US" altLang="en-US" sz="1200" dirty="0">
                <a:solidFill>
                  <a:srgbClr val="000000"/>
                </a:solidFill>
                <a:effectLst>
                  <a:outerShdw blurRad="38100" dist="38100" dir="2700000" algn="tl">
                    <a:srgbClr val="FFFFFF"/>
                  </a:outerShdw>
                </a:effectLst>
                <a:latin typeface="Arial" panose="020B0604020202020204" pitchFamily="34" charset="0"/>
              </a:endParaRPr>
            </a:p>
            <a:p>
              <a:pPr algn="ctr">
                <a:defRPr/>
              </a:pPr>
              <a:endParaRPr lang="en-US" altLang="en-US" sz="1200" dirty="0">
                <a:solidFill>
                  <a:srgbClr val="000000"/>
                </a:solidFill>
                <a:effectLst>
                  <a:outerShdw blurRad="38100" dist="38100" dir="2700000" algn="tl">
                    <a:srgbClr val="FFFFFF"/>
                  </a:outerShdw>
                </a:effectLst>
                <a:latin typeface="Arial" panose="020B0604020202020204" pitchFamily="34" charset="0"/>
              </a:endParaRPr>
            </a:p>
          </p:txBody>
        </p:sp>
        <p:grpSp>
          <p:nvGrpSpPr>
            <p:cNvPr id="81" name="Group 243"/>
            <p:cNvGrpSpPr>
              <a:grpSpLocks/>
            </p:cNvGrpSpPr>
            <p:nvPr/>
          </p:nvGrpSpPr>
          <p:grpSpPr bwMode="auto">
            <a:xfrm>
              <a:off x="7199312" y="2251785"/>
              <a:ext cx="942975" cy="584200"/>
              <a:chOff x="1104" y="2293"/>
              <a:chExt cx="594" cy="368"/>
            </a:xfrm>
          </p:grpSpPr>
          <p:pic>
            <p:nvPicPr>
              <p:cNvPr id="82" name="Picture 224" descr="wheel-ico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33" y="2293"/>
                <a:ext cx="374"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 name="Picture 225" descr="wheel-ic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61" y="2440"/>
                <a:ext cx="237" cy="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Picture 226" descr="wheel-ico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04" y="2453"/>
                <a:ext cx="205"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cxnSp>
        <p:nvCxnSpPr>
          <p:cNvPr id="103" name="Straight Arrow Connector 102"/>
          <p:cNvCxnSpPr>
            <a:stCxn id="22" idx="3"/>
            <a:endCxn id="20" idx="0"/>
          </p:cNvCxnSpPr>
          <p:nvPr/>
        </p:nvCxnSpPr>
        <p:spPr>
          <a:xfrm>
            <a:off x="6574207" y="2069497"/>
            <a:ext cx="2426" cy="2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p:nvPr/>
        </p:nvCxnSpPr>
        <p:spPr>
          <a:xfrm rot="10800000">
            <a:off x="2329249" y="3959036"/>
            <a:ext cx="3831380" cy="295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9" idx="4"/>
            <a:endCxn id="5" idx="1"/>
          </p:cNvCxnSpPr>
          <p:nvPr/>
        </p:nvCxnSpPr>
        <p:spPr>
          <a:xfrm flipV="1">
            <a:off x="2329251" y="3637402"/>
            <a:ext cx="435659" cy="579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80" idx="0"/>
          </p:cNvCxnSpPr>
          <p:nvPr/>
        </p:nvCxnSpPr>
        <p:spPr>
          <a:xfrm>
            <a:off x="3136459" y="2605858"/>
            <a:ext cx="1" cy="21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0" idx="2"/>
            <a:endCxn id="5" idx="0"/>
          </p:cNvCxnSpPr>
          <p:nvPr/>
        </p:nvCxnSpPr>
        <p:spPr>
          <a:xfrm>
            <a:off x="3136460" y="3297976"/>
            <a:ext cx="23142" cy="20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2536360" y="1797423"/>
            <a:ext cx="1387493" cy="830997"/>
          </a:xfrm>
          <a:prstGeom prst="rect">
            <a:avLst/>
          </a:prstGeom>
          <a:gradFill>
            <a:gsLst>
              <a:gs pos="0">
                <a:schemeClr val="accent4">
                  <a:lumMod val="20000"/>
                  <a:lumOff val="80000"/>
                </a:schemeClr>
              </a:gs>
              <a:gs pos="0">
                <a:schemeClr val="accent4">
                  <a:lumMod val="20000"/>
                  <a:lumOff val="80000"/>
                </a:schemeClr>
              </a:gs>
              <a:gs pos="100000">
                <a:schemeClr val="accent6">
                  <a:lumMod val="40000"/>
                  <a:lumOff val="60000"/>
                </a:schemeClr>
              </a:gs>
              <a:gs pos="99000">
                <a:schemeClr val="accent6">
                  <a:lumMod val="20000"/>
                  <a:lumOff val="80000"/>
                </a:schemeClr>
              </a:gs>
            </a:gsLst>
            <a:lin ang="5400000" scaled="1"/>
          </a:gradFill>
        </p:spPr>
        <p:txBody>
          <a:bodyPr wrap="square">
            <a:spAutoFit/>
          </a:bodyPr>
          <a:lstStyle/>
          <a:p>
            <a:r>
              <a:rPr lang="en-US" sz="1200" dirty="0">
                <a:solidFill>
                  <a:prstClr val="black"/>
                </a:solidFill>
                <a:latin typeface="Calibri" panose="020F0502020204030204"/>
                <a:ea typeface=""/>
              </a:rPr>
              <a:t>Data visualization</a:t>
            </a:r>
          </a:p>
          <a:p>
            <a:r>
              <a:rPr lang="en-US" sz="1200" dirty="0">
                <a:solidFill>
                  <a:prstClr val="black"/>
                </a:solidFill>
                <a:latin typeface="Calibri" panose="020F0502020204030204"/>
                <a:ea typeface=""/>
              </a:rPr>
              <a:t>Feature engineering</a:t>
            </a:r>
          </a:p>
          <a:p>
            <a:r>
              <a:rPr lang="en-US" sz="1200" dirty="0">
                <a:solidFill>
                  <a:prstClr val="black"/>
                </a:solidFill>
                <a:latin typeface="Calibri" panose="020F0502020204030204"/>
                <a:ea typeface=""/>
              </a:rPr>
              <a:t>Model training</a:t>
            </a:r>
          </a:p>
        </p:txBody>
      </p:sp>
      <p:sp>
        <p:nvSpPr>
          <p:cNvPr id="145" name="Rectangle 144"/>
          <p:cNvSpPr/>
          <p:nvPr/>
        </p:nvSpPr>
        <p:spPr>
          <a:xfrm>
            <a:off x="2529154" y="2384524"/>
            <a:ext cx="1394699" cy="276999"/>
          </a:xfrm>
          <a:prstGeom prst="rect">
            <a:avLst/>
          </a:prstGeom>
          <a:solidFill>
            <a:schemeClr val="accent6">
              <a:lumMod val="20000"/>
              <a:lumOff val="80000"/>
            </a:schemeClr>
          </a:solidFill>
        </p:spPr>
        <p:txBody>
          <a:bodyPr wrap="square">
            <a:spAutoFit/>
          </a:bodyPr>
          <a:lstStyle/>
          <a:p>
            <a:r>
              <a:rPr lang="en-US" sz="1200" dirty="0">
                <a:solidFill>
                  <a:prstClr val="black"/>
                </a:solidFill>
                <a:latin typeface="Calibri" panose="020F0502020204030204"/>
                <a:ea typeface=""/>
              </a:rPr>
              <a:t>Model Selection</a:t>
            </a:r>
          </a:p>
        </p:txBody>
      </p:sp>
      <p:cxnSp>
        <p:nvCxnSpPr>
          <p:cNvPr id="152" name="Straight Arrow Connector 151"/>
          <p:cNvCxnSpPr/>
          <p:nvPr/>
        </p:nvCxnSpPr>
        <p:spPr>
          <a:xfrm flipV="1">
            <a:off x="5786051" y="2458734"/>
            <a:ext cx="0" cy="116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26" idx="3"/>
          </p:cNvCxnSpPr>
          <p:nvPr/>
        </p:nvCxnSpPr>
        <p:spPr>
          <a:xfrm flipV="1">
            <a:off x="5559301" y="3616995"/>
            <a:ext cx="226752" cy="10107"/>
          </a:xfrm>
          <a:prstGeom prst="line">
            <a:avLst/>
          </a:prstGeom>
        </p:spPr>
        <p:style>
          <a:lnRef idx="1">
            <a:schemeClr val="accent1"/>
          </a:lnRef>
          <a:fillRef idx="0">
            <a:schemeClr val="accent1"/>
          </a:fillRef>
          <a:effectRef idx="0">
            <a:schemeClr val="accent1"/>
          </a:effectRef>
          <a:fontRef idx="minor">
            <a:schemeClr val="tx1"/>
          </a:fontRef>
        </p:style>
      </p:cxnSp>
      <p:pic>
        <p:nvPicPr>
          <p:cNvPr id="158" name="Picture 49" descr="scientist.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80257" y="1561490"/>
            <a:ext cx="459581"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Box 27"/>
          <p:cNvSpPr txBox="1">
            <a:spLocks noChangeArrowheads="1"/>
          </p:cNvSpPr>
          <p:nvPr/>
        </p:nvSpPr>
        <p:spPr bwMode="auto">
          <a:xfrm>
            <a:off x="5095737" y="1491469"/>
            <a:ext cx="670376"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fr-FR" sz="825" dirty="0" err="1">
                <a:solidFill>
                  <a:prstClr val="black"/>
                </a:solidFill>
              </a:rPr>
              <a:t>Developer</a:t>
            </a:r>
            <a:endParaRPr lang="en-US" sz="825" dirty="0">
              <a:solidFill>
                <a:prstClr val="black"/>
              </a:solidFill>
            </a:endParaRPr>
          </a:p>
        </p:txBody>
      </p:sp>
      <p:cxnSp>
        <p:nvCxnSpPr>
          <p:cNvPr id="160" name="Straight Arrow Connector 159"/>
          <p:cNvCxnSpPr>
            <a:stCxn id="158" idx="2"/>
            <a:endCxn id="25" idx="0"/>
          </p:cNvCxnSpPr>
          <p:nvPr/>
        </p:nvCxnSpPr>
        <p:spPr>
          <a:xfrm>
            <a:off x="5110048" y="2021071"/>
            <a:ext cx="0" cy="292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56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E2BF-3DE1-D84D-8351-3259538DEE07}"/>
              </a:ext>
            </a:extLst>
          </p:cNvPr>
          <p:cNvSpPr>
            <a:spLocks noGrp="1"/>
          </p:cNvSpPr>
          <p:nvPr>
            <p:ph type="title"/>
          </p:nvPr>
        </p:nvSpPr>
        <p:spPr>
          <a:xfrm>
            <a:off x="117566" y="71845"/>
            <a:ext cx="6035040" cy="633549"/>
          </a:xfrm>
        </p:spPr>
        <p:txBody>
          <a:bodyPr/>
          <a:lstStyle/>
          <a:p>
            <a:r>
              <a:rPr lang="en-US" dirty="0"/>
              <a:t>Explainable AI considerations</a:t>
            </a:r>
          </a:p>
        </p:txBody>
      </p:sp>
      <p:pic>
        <p:nvPicPr>
          <p:cNvPr id="5" name="Picture 4">
            <a:extLst>
              <a:ext uri="{FF2B5EF4-FFF2-40B4-BE49-F238E27FC236}">
                <a16:creationId xmlns:a16="http://schemas.microsoft.com/office/drawing/2014/main" id="{3F502CBE-AD3D-C84A-84C7-DACC40AF2976}"/>
              </a:ext>
            </a:extLst>
          </p:cNvPr>
          <p:cNvPicPr>
            <a:picLocks noChangeAspect="1"/>
          </p:cNvPicPr>
          <p:nvPr/>
        </p:nvPicPr>
        <p:blipFill>
          <a:blip r:embed="rId2"/>
          <a:stretch>
            <a:fillRect/>
          </a:stretch>
        </p:blipFill>
        <p:spPr>
          <a:xfrm>
            <a:off x="1489377" y="762290"/>
            <a:ext cx="6289385" cy="3543020"/>
          </a:xfrm>
          <a:prstGeom prst="rect">
            <a:avLst/>
          </a:prstGeom>
        </p:spPr>
      </p:pic>
      <p:sp>
        <p:nvSpPr>
          <p:cNvPr id="7" name="TextBox 6">
            <a:extLst>
              <a:ext uri="{FF2B5EF4-FFF2-40B4-BE49-F238E27FC236}">
                <a16:creationId xmlns:a16="http://schemas.microsoft.com/office/drawing/2014/main" id="{AD760700-018C-C74D-9EE5-5C888E046059}"/>
              </a:ext>
            </a:extLst>
          </p:cNvPr>
          <p:cNvSpPr txBox="1"/>
          <p:nvPr/>
        </p:nvSpPr>
        <p:spPr>
          <a:xfrm>
            <a:off x="1489377" y="4305310"/>
            <a:ext cx="6085268" cy="230832"/>
          </a:xfrm>
          <a:prstGeom prst="rect">
            <a:avLst/>
          </a:prstGeom>
          <a:noFill/>
        </p:spPr>
        <p:txBody>
          <a:bodyPr wrap="square" rtlCol="0">
            <a:spAutoFit/>
          </a:bodyPr>
          <a:lstStyle/>
          <a:p>
            <a:r>
              <a:rPr lang="en-US" sz="900" dirty="0">
                <a:solidFill>
                  <a:schemeClr val="bg2">
                    <a:lumMod val="75000"/>
                  </a:schemeClr>
                </a:solidFill>
                <a:latin typeface="IBM Plex Sans" charset="0"/>
                <a:ea typeface="IBM Plex Sans" charset="0"/>
                <a:cs typeface="IBM Plex Sans" charset="0"/>
              </a:rPr>
              <a:t>Source: DARPA </a:t>
            </a:r>
            <a:r>
              <a:rPr lang="en-US" sz="900" dirty="0">
                <a:solidFill>
                  <a:schemeClr val="bg2">
                    <a:lumMod val="75000"/>
                  </a:schemeClr>
                </a:solidFill>
                <a:latin typeface="IBM Plex Sans" charset="0"/>
                <a:ea typeface="IBM Plex Sans" charset="0"/>
                <a:cs typeface="IBM Plex Sans" charset="0"/>
                <a:hlinkClick r:id="rId3"/>
              </a:rPr>
              <a:t>https://</a:t>
            </a:r>
            <a:r>
              <a:rPr lang="en-US" sz="900" dirty="0" err="1">
                <a:solidFill>
                  <a:schemeClr val="bg2">
                    <a:lumMod val="75000"/>
                  </a:schemeClr>
                </a:solidFill>
                <a:latin typeface="IBM Plex Sans" charset="0"/>
                <a:ea typeface="IBM Plex Sans" charset="0"/>
                <a:cs typeface="IBM Plex Sans" charset="0"/>
                <a:hlinkClick r:id="rId3"/>
              </a:rPr>
              <a:t>www.darpa.mil</a:t>
            </a:r>
            <a:r>
              <a:rPr lang="en-US" sz="900" dirty="0">
                <a:solidFill>
                  <a:schemeClr val="bg2">
                    <a:lumMod val="75000"/>
                  </a:schemeClr>
                </a:solidFill>
                <a:latin typeface="IBM Plex Sans" charset="0"/>
                <a:ea typeface="IBM Plex Sans" charset="0"/>
                <a:cs typeface="IBM Plex Sans" charset="0"/>
                <a:hlinkClick r:id="rId3"/>
              </a:rPr>
              <a:t>/program/explainable-artificial-intelligence</a:t>
            </a:r>
            <a:endParaRPr lang="en-US" sz="900" dirty="0">
              <a:solidFill>
                <a:schemeClr val="bg2">
                  <a:lumMod val="7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50520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1E88FC-E44D-6F41-85FE-A3D47C05123C}"/>
              </a:ext>
            </a:extLst>
          </p:cNvPr>
          <p:cNvPicPr>
            <a:picLocks noChangeAspect="1"/>
          </p:cNvPicPr>
          <p:nvPr/>
        </p:nvPicPr>
        <p:blipFill>
          <a:blip r:embed="rId2">
            <a:duotone>
              <a:prstClr val="black"/>
              <a:schemeClr val="accent1">
                <a:tint val="45000"/>
                <a:satMod val="400000"/>
              </a:schemeClr>
            </a:duotone>
            <a:alphaModFix/>
          </a:blip>
          <a:stretch>
            <a:fillRect/>
          </a:stretch>
        </p:blipFill>
        <p:spPr>
          <a:xfrm>
            <a:off x="1489377" y="751298"/>
            <a:ext cx="6270673" cy="3485851"/>
          </a:xfrm>
          <a:prstGeom prst="rect">
            <a:avLst/>
          </a:prstGeom>
          <a:ln>
            <a:noFill/>
          </a:ln>
          <a:effectLst>
            <a:outerShdw blurRad="50800" dist="38100" dir="2700000" sx="23000" sy="23000" algn="tl" rotWithShape="0">
              <a:prstClr val="black">
                <a:alpha val="40000"/>
              </a:prstClr>
            </a:outerShdw>
          </a:effectLst>
        </p:spPr>
      </p:pic>
      <p:sp>
        <p:nvSpPr>
          <p:cNvPr id="2" name="Title 1">
            <a:extLst>
              <a:ext uri="{FF2B5EF4-FFF2-40B4-BE49-F238E27FC236}">
                <a16:creationId xmlns:a16="http://schemas.microsoft.com/office/drawing/2014/main" id="{335DE2BF-3DE1-D84D-8351-3259538DEE07}"/>
              </a:ext>
            </a:extLst>
          </p:cNvPr>
          <p:cNvSpPr>
            <a:spLocks noGrp="1"/>
          </p:cNvSpPr>
          <p:nvPr>
            <p:ph type="title"/>
          </p:nvPr>
        </p:nvSpPr>
        <p:spPr>
          <a:xfrm>
            <a:off x="124097" y="124098"/>
            <a:ext cx="6812280" cy="418012"/>
          </a:xfrm>
        </p:spPr>
        <p:txBody>
          <a:bodyPr/>
          <a:lstStyle/>
          <a:p>
            <a:r>
              <a:rPr lang="en-US" dirty="0"/>
              <a:t>Machine Learning interpretability tradeoff</a:t>
            </a:r>
          </a:p>
        </p:txBody>
      </p:sp>
      <p:sp>
        <p:nvSpPr>
          <p:cNvPr id="7" name="TextBox 6">
            <a:extLst>
              <a:ext uri="{FF2B5EF4-FFF2-40B4-BE49-F238E27FC236}">
                <a16:creationId xmlns:a16="http://schemas.microsoft.com/office/drawing/2014/main" id="{AD760700-018C-C74D-9EE5-5C888E046059}"/>
              </a:ext>
            </a:extLst>
          </p:cNvPr>
          <p:cNvSpPr txBox="1"/>
          <p:nvPr/>
        </p:nvSpPr>
        <p:spPr>
          <a:xfrm>
            <a:off x="1489377" y="4309334"/>
            <a:ext cx="6085268" cy="230832"/>
          </a:xfrm>
          <a:prstGeom prst="rect">
            <a:avLst/>
          </a:prstGeom>
          <a:noFill/>
        </p:spPr>
        <p:txBody>
          <a:bodyPr wrap="square" rtlCol="0">
            <a:spAutoFit/>
          </a:bodyPr>
          <a:lstStyle/>
          <a:p>
            <a:r>
              <a:rPr lang="en-US" sz="900" dirty="0">
                <a:solidFill>
                  <a:schemeClr val="bg2">
                    <a:lumMod val="75000"/>
                  </a:schemeClr>
                </a:solidFill>
                <a:latin typeface="IBM Plex Sans" charset="0"/>
                <a:ea typeface="IBM Plex Sans" charset="0"/>
                <a:cs typeface="IBM Plex Sans" charset="0"/>
              </a:rPr>
              <a:t>Source: DARPA </a:t>
            </a:r>
            <a:r>
              <a:rPr lang="en-US" sz="900" dirty="0">
                <a:solidFill>
                  <a:schemeClr val="bg2">
                    <a:lumMod val="75000"/>
                  </a:schemeClr>
                </a:solidFill>
                <a:latin typeface="IBM Plex Sans" charset="0"/>
                <a:ea typeface="IBM Plex Sans" charset="0"/>
                <a:cs typeface="IBM Plex Sans" charset="0"/>
                <a:hlinkClick r:id="rId3"/>
              </a:rPr>
              <a:t>https://medium.com/ansaro-blog/interpreting-machine-learning-models-1234d735d6c9</a:t>
            </a:r>
            <a:endParaRPr lang="en-US" sz="900" dirty="0">
              <a:solidFill>
                <a:schemeClr val="bg2">
                  <a:lumMod val="7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03509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dirty="0">
                <a:solidFill>
                  <a:schemeClr val="bg2"/>
                </a:solidFill>
                <a:latin typeface="+mj-lt"/>
                <a:ea typeface="Helvetica Neue" charset="0"/>
                <a:cs typeface="Helvetica Neue" charset="0"/>
              </a:rPr>
              <a:t>AI Asset Lifecycle Management</a:t>
            </a:r>
          </a:p>
          <a:p>
            <a:r>
              <a:rPr lang="en-US" sz="1600" dirty="0">
                <a:solidFill>
                  <a:schemeClr val="bg2"/>
                </a:solidFill>
                <a:ea typeface="Helvetica Neue Light" charset="0"/>
                <a:cs typeface="Helvetica Neue Light" charset="0"/>
              </a:rPr>
              <a:t>Use the Watson Knowledge Catalog and Watson Studio to manage your </a:t>
            </a:r>
            <a:br>
              <a:rPr lang="en-US" sz="1600" dirty="0">
                <a:solidFill>
                  <a:schemeClr val="bg2"/>
                </a:solidFill>
                <a:ea typeface="Helvetica Neue Light" charset="0"/>
                <a:cs typeface="Helvetica Neue Light" charset="0"/>
              </a:rPr>
            </a:br>
            <a:r>
              <a:rPr lang="en-US" sz="1600" dirty="0">
                <a:solidFill>
                  <a:schemeClr val="bg2"/>
                </a:solidFill>
                <a:ea typeface="Helvetica Neue Light" charset="0"/>
                <a:cs typeface="Helvetica Neue Light" charset="0"/>
              </a:rPr>
              <a:t>AI assets or manage them yourself</a:t>
            </a:r>
            <a:endParaRPr lang="en-US" sz="1600" dirty="0">
              <a:solidFill>
                <a:schemeClr val="bg2"/>
              </a:solidFill>
            </a:endParaRPr>
          </a:p>
        </p:txBody>
      </p:sp>
      <p:sp>
        <p:nvSpPr>
          <p:cNvPr id="31" name="Rectangle 30"/>
          <p:cNvSpPr/>
          <p:nvPr/>
        </p:nvSpPr>
        <p:spPr>
          <a:xfrm>
            <a:off x="392985" y="2877996"/>
            <a:ext cx="4536824" cy="1773517"/>
          </a:xfrm>
          <a:prstGeom prst="rect">
            <a:avLst/>
          </a:prstGeom>
          <a:no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rgbClr val="000000"/>
              </a:buClr>
            </a:pPr>
            <a:r>
              <a:rPr lang="fr-FR" sz="1200" dirty="0">
                <a:solidFill>
                  <a:srgbClr val="0064FF"/>
                </a:solidFill>
                <a:latin typeface="Helvetica Neue Light" charset="0"/>
                <a:ea typeface="Helvetica Neue Light" charset="0"/>
                <a:cs typeface="Helvetica Neue Light" charset="0"/>
              </a:rPr>
              <a:t>Watson Knowledge Catalog</a:t>
            </a:r>
            <a:endParaRPr lang="en-US" sz="1200" dirty="0">
              <a:solidFill>
                <a:srgbClr val="0064FF"/>
              </a:solidFill>
              <a:latin typeface="Helvetica Neue Light" charset="0"/>
              <a:ea typeface="Helvetica Neue Light" charset="0"/>
              <a:cs typeface="Helvetica Neue Light" charset="0"/>
            </a:endParaRPr>
          </a:p>
        </p:txBody>
      </p:sp>
      <p:sp>
        <p:nvSpPr>
          <p:cNvPr id="32" name="Rectangle 31"/>
          <p:cNvSpPr/>
          <p:nvPr/>
        </p:nvSpPr>
        <p:spPr>
          <a:xfrm>
            <a:off x="392985" y="1094910"/>
            <a:ext cx="4536824" cy="1687697"/>
          </a:xfrm>
          <a:prstGeom prst="rect">
            <a:avLst/>
          </a:prstGeom>
          <a:noFill/>
          <a:ln w="12700">
            <a:solidFill>
              <a:schemeClr val="tx2">
                <a:lumMod val="50000"/>
              </a:schemeClr>
            </a:solidFill>
            <a:prstDash val="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rgbClr val="000000"/>
              </a:buClr>
            </a:pPr>
            <a:r>
              <a:rPr lang="fr-FR" sz="1050" dirty="0">
                <a:solidFill>
                  <a:srgbClr val="000000"/>
                </a:solidFill>
                <a:latin typeface="Helvetica Neue" charset="0"/>
                <a:ea typeface="Helvetica Neue" charset="0"/>
                <a:cs typeface="Helvetica Neue" charset="0"/>
              </a:rPr>
              <a:t>Watson Machine Learning</a:t>
            </a:r>
            <a:endParaRPr lang="en-US" sz="1050" dirty="0">
              <a:solidFill>
                <a:srgbClr val="000000"/>
              </a:solidFill>
              <a:latin typeface="Helvetica Neue" charset="0"/>
              <a:ea typeface="Helvetica Neue" charset="0"/>
              <a:cs typeface="Helvetica Neue" charset="0"/>
            </a:endParaRPr>
          </a:p>
        </p:txBody>
      </p:sp>
      <p:sp>
        <p:nvSpPr>
          <p:cNvPr id="33" name="TextBox 32"/>
          <p:cNvSpPr txBox="1"/>
          <p:nvPr/>
        </p:nvSpPr>
        <p:spPr>
          <a:xfrm>
            <a:off x="3376254" y="4072813"/>
            <a:ext cx="920445" cy="461665"/>
          </a:xfrm>
          <a:prstGeom prst="rect">
            <a:avLst/>
          </a:prstGeom>
          <a:noFill/>
        </p:spPr>
        <p:txBody>
          <a:bodyPr wrap="none" rtlCol="0">
            <a:spAutoFit/>
          </a:bodyPr>
          <a:lstStyle/>
          <a:p>
            <a:pPr algn="ctr"/>
            <a:r>
              <a:rPr lang="en-US" sz="1200" dirty="0">
                <a:solidFill>
                  <a:srgbClr val="000000"/>
                </a:solidFill>
                <a:latin typeface="Helvetica Neue Light" charset="0"/>
                <a:ea typeface="Helvetica Neue Light" charset="0"/>
                <a:cs typeface="Helvetica Neue Light" charset="0"/>
              </a:rPr>
              <a:t>experiment</a:t>
            </a:r>
          </a:p>
          <a:p>
            <a:pPr algn="ctr"/>
            <a:r>
              <a:rPr lang="en-US" sz="1200" dirty="0">
                <a:solidFill>
                  <a:srgbClr val="000000"/>
                </a:solidFill>
                <a:latin typeface="Helvetica Neue Light" charset="0"/>
                <a:ea typeface="Helvetica Neue Light" charset="0"/>
                <a:cs typeface="Helvetica Neue Light" charset="0"/>
              </a:rPr>
              <a:t>definitions</a:t>
            </a:r>
          </a:p>
        </p:txBody>
      </p:sp>
      <p:sp>
        <p:nvSpPr>
          <p:cNvPr id="34" name="TextBox 33"/>
          <p:cNvSpPr txBox="1"/>
          <p:nvPr/>
        </p:nvSpPr>
        <p:spPr>
          <a:xfrm>
            <a:off x="1512138" y="4072813"/>
            <a:ext cx="944489" cy="430887"/>
          </a:xfrm>
          <a:prstGeom prst="rect">
            <a:avLst/>
          </a:prstGeom>
          <a:noFill/>
        </p:spPr>
        <p:txBody>
          <a:bodyPr wrap="none" rtlCol="0">
            <a:spAutoFit/>
          </a:bodyPr>
          <a:lstStyle/>
          <a:p>
            <a:pPr algn="ctr"/>
            <a:r>
              <a:rPr lang="en-US" sz="1100" dirty="0">
                <a:solidFill>
                  <a:srgbClr val="000000"/>
                </a:solidFill>
                <a:latin typeface="Helvetica Neue Light" charset="0"/>
                <a:ea typeface="Helvetica Neue Light" charset="0"/>
                <a:cs typeface="Helvetica Neue Light" charset="0"/>
              </a:rPr>
              <a:t>source code</a:t>
            </a:r>
          </a:p>
          <a:p>
            <a:pPr algn="ctr"/>
            <a:r>
              <a:rPr lang="en-US" sz="1100" dirty="0">
                <a:solidFill>
                  <a:srgbClr val="000000"/>
                </a:solidFill>
                <a:latin typeface="Helvetica Neue Light" charset="0"/>
                <a:ea typeface="Helvetica Neue Light" charset="0"/>
                <a:cs typeface="Helvetica Neue Light" charset="0"/>
              </a:rPr>
              <a:t>pipelines</a:t>
            </a:r>
          </a:p>
        </p:txBody>
      </p:sp>
      <p:sp>
        <p:nvSpPr>
          <p:cNvPr id="42" name="Can 41"/>
          <p:cNvSpPr/>
          <p:nvPr/>
        </p:nvSpPr>
        <p:spPr>
          <a:xfrm>
            <a:off x="2009278" y="2158506"/>
            <a:ext cx="992412" cy="460010"/>
          </a:xfrm>
          <a:prstGeom prst="can">
            <a:avLst/>
          </a:prstGeom>
          <a:solidFill>
            <a:schemeClr val="bg2">
              <a:lumMod val="7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r>
              <a:rPr lang="en-US" sz="900" dirty="0">
                <a:solidFill>
                  <a:srgbClr val="000000"/>
                </a:solidFill>
                <a:latin typeface="Helvetica Neue" charset="0"/>
                <a:ea typeface="Helvetica Neue" charset="0"/>
                <a:cs typeface="Helvetica Neue" charset="0"/>
              </a:rPr>
              <a:t>artifact</a:t>
            </a:r>
          </a:p>
          <a:p>
            <a:pPr algn="ctr">
              <a:spcBef>
                <a:spcPts val="34"/>
              </a:spcBef>
              <a:buClr>
                <a:srgbClr val="000000"/>
              </a:buClr>
            </a:pPr>
            <a:r>
              <a:rPr lang="en-US" sz="900" dirty="0">
                <a:solidFill>
                  <a:srgbClr val="000000"/>
                </a:solidFill>
                <a:latin typeface="Helvetica Neue" charset="0"/>
                <a:ea typeface="Helvetica Neue" charset="0"/>
                <a:cs typeface="Helvetica Neue" charset="0"/>
              </a:rPr>
              <a:t>repository</a:t>
            </a:r>
          </a:p>
        </p:txBody>
      </p:sp>
      <p:sp>
        <p:nvSpPr>
          <p:cNvPr id="43" name="Down Arrow 42"/>
          <p:cNvSpPr/>
          <p:nvPr/>
        </p:nvSpPr>
        <p:spPr>
          <a:xfrm>
            <a:off x="2396840" y="2620731"/>
            <a:ext cx="251173" cy="688572"/>
          </a:xfrm>
          <a:prstGeom prst="downArrow">
            <a:avLst/>
          </a:prstGeom>
          <a:solidFill>
            <a:schemeClr val="bg2">
              <a:lumMod val="95000"/>
            </a:schemeClr>
          </a:solidFill>
          <a:ln w="12700">
            <a:solidFill>
              <a:schemeClr val="tx2">
                <a:lumMod val="50000"/>
              </a:schemeClr>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3">
              <a:solidFill>
                <a:srgbClr val="000E5E"/>
              </a:solidFill>
            </a:endParaRPr>
          </a:p>
        </p:txBody>
      </p:sp>
      <p:sp>
        <p:nvSpPr>
          <p:cNvPr id="44" name="Right Brace 43"/>
          <p:cNvSpPr/>
          <p:nvPr/>
        </p:nvSpPr>
        <p:spPr>
          <a:xfrm rot="16200000">
            <a:off x="2349294" y="1932778"/>
            <a:ext cx="352937" cy="3281440"/>
          </a:xfrm>
          <a:prstGeom prst="rightBrac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13">
              <a:solidFill>
                <a:srgbClr val="000000"/>
              </a:solidFill>
            </a:endParaRPr>
          </a:p>
        </p:txBody>
      </p:sp>
      <p:sp>
        <p:nvSpPr>
          <p:cNvPr id="45" name="Cube 44"/>
          <p:cNvSpPr/>
          <p:nvPr/>
        </p:nvSpPr>
        <p:spPr>
          <a:xfrm>
            <a:off x="676468" y="1518997"/>
            <a:ext cx="2139742" cy="460010"/>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fr-FR" sz="900" dirty="0">
              <a:solidFill>
                <a:srgbClr val="000000"/>
              </a:solidFill>
              <a:latin typeface="Helvetica Neue" charset="0"/>
              <a:ea typeface="Helvetica Neue" charset="0"/>
              <a:cs typeface="Helvetica Neue" charset="0"/>
            </a:endParaRPr>
          </a:p>
          <a:p>
            <a:pPr algn="ctr">
              <a:spcBef>
                <a:spcPts val="34"/>
              </a:spcBef>
              <a:buClr>
                <a:srgbClr val="000000"/>
              </a:buClr>
            </a:pPr>
            <a:r>
              <a:rPr lang="fr-FR" sz="900" dirty="0">
                <a:solidFill>
                  <a:srgbClr val="000000"/>
                </a:solidFill>
                <a:latin typeface="Helvetica Neue" charset="0"/>
                <a:ea typeface="Helvetica Neue" charset="0"/>
                <a:cs typeface="Helvetica Neue" charset="0"/>
              </a:rPr>
              <a:t>Training infrastructure</a:t>
            </a:r>
          </a:p>
          <a:p>
            <a:pPr algn="ctr">
              <a:spcBef>
                <a:spcPts val="34"/>
              </a:spcBef>
              <a:buClr>
                <a:srgbClr val="000000"/>
              </a:buClr>
            </a:pPr>
            <a:endParaRPr lang="fr-FR" sz="900" dirty="0">
              <a:solidFill>
                <a:srgbClr val="000000"/>
              </a:solidFill>
              <a:latin typeface="Helvetica Neue" charset="0"/>
              <a:ea typeface="Helvetica Neue" charset="0"/>
              <a:cs typeface="Helvetica Neue" charset="0"/>
            </a:endParaRPr>
          </a:p>
        </p:txBody>
      </p:sp>
      <p:sp>
        <p:nvSpPr>
          <p:cNvPr id="46" name="Cube 45"/>
          <p:cNvSpPr/>
          <p:nvPr/>
        </p:nvSpPr>
        <p:spPr>
          <a:xfrm>
            <a:off x="2521776" y="1519260"/>
            <a:ext cx="1716268" cy="460010"/>
          </a:xfrm>
          <a:prstGeom prst="cube">
            <a:avLst>
              <a:gd name="adj" fmla="val 15779"/>
            </a:avLst>
          </a:prstGeom>
          <a:solidFill>
            <a:schemeClr val="bg2">
              <a:lumMod val="9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spcBef>
                <a:spcPts val="34"/>
              </a:spcBef>
              <a:buClr>
                <a:srgbClr val="000000"/>
              </a:buClr>
            </a:pPr>
            <a:r>
              <a:rPr lang="en-US" sz="900" dirty="0">
                <a:solidFill>
                  <a:srgbClr val="000000"/>
                </a:solidFill>
                <a:latin typeface="Helvetica Neue" charset="0"/>
                <a:ea typeface="Helvetica Neue" charset="0"/>
                <a:cs typeface="Helvetica Neue" charset="0"/>
              </a:rPr>
              <a:t>     deploy</a:t>
            </a:r>
          </a:p>
          <a:p>
            <a:pPr>
              <a:spcBef>
                <a:spcPts val="34"/>
              </a:spcBef>
              <a:buClr>
                <a:srgbClr val="000000"/>
              </a:buClr>
            </a:pPr>
            <a:r>
              <a:rPr lang="fr-FR" sz="900" dirty="0">
                <a:solidFill>
                  <a:srgbClr val="000000"/>
                </a:solidFill>
                <a:latin typeface="Helvetica Neue" charset="0"/>
                <a:ea typeface="Helvetica Neue" charset="0"/>
                <a:cs typeface="Helvetica Neue" charset="0"/>
              </a:rPr>
              <a:t>     infrastructure</a:t>
            </a:r>
          </a:p>
        </p:txBody>
      </p:sp>
      <p:cxnSp>
        <p:nvCxnSpPr>
          <p:cNvPr id="47" name="Elbow Connector 46"/>
          <p:cNvCxnSpPr>
            <a:stCxn id="45" idx="3"/>
            <a:endCxn id="43" idx="2"/>
          </p:cNvCxnSpPr>
          <p:nvPr/>
        </p:nvCxnSpPr>
        <p:spPr>
          <a:xfrm rot="16200000" flipH="1">
            <a:off x="1654910" y="2034143"/>
            <a:ext cx="409504" cy="299231"/>
          </a:xfrm>
          <a:prstGeom prst="bentConnector2">
            <a:avLst/>
          </a:prstGeom>
          <a:ln w="254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43" idx="4"/>
            <a:endCxn id="96" idx="3"/>
          </p:cNvCxnSpPr>
          <p:nvPr/>
        </p:nvCxnSpPr>
        <p:spPr>
          <a:xfrm flipV="1">
            <a:off x="3001690" y="1979270"/>
            <a:ext cx="341928" cy="409241"/>
          </a:xfrm>
          <a:prstGeom prst="bentConnector2">
            <a:avLst/>
          </a:prstGeom>
          <a:ln w="254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ube 48"/>
          <p:cNvSpPr/>
          <p:nvPr/>
        </p:nvSpPr>
        <p:spPr>
          <a:xfrm>
            <a:off x="2620027" y="3739419"/>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50" name="Cube 49"/>
          <p:cNvSpPr/>
          <p:nvPr/>
        </p:nvSpPr>
        <p:spPr>
          <a:xfrm>
            <a:off x="2799390" y="3739419"/>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51" name="Cube 50"/>
          <p:cNvSpPr/>
          <p:nvPr/>
        </p:nvSpPr>
        <p:spPr>
          <a:xfrm>
            <a:off x="2990283" y="3739419"/>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52" name="Cube 51"/>
          <p:cNvSpPr/>
          <p:nvPr/>
        </p:nvSpPr>
        <p:spPr>
          <a:xfrm>
            <a:off x="2620027" y="3933063"/>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53" name="Cube 52"/>
          <p:cNvSpPr/>
          <p:nvPr/>
        </p:nvSpPr>
        <p:spPr>
          <a:xfrm>
            <a:off x="2799390" y="3933063"/>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54" name="Cube 53"/>
          <p:cNvSpPr/>
          <p:nvPr/>
        </p:nvSpPr>
        <p:spPr>
          <a:xfrm>
            <a:off x="2990283" y="3933063"/>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55" name="TextBox 54"/>
          <p:cNvSpPr txBox="1"/>
          <p:nvPr/>
        </p:nvSpPr>
        <p:spPr>
          <a:xfrm>
            <a:off x="2552119" y="4072813"/>
            <a:ext cx="668774" cy="276999"/>
          </a:xfrm>
          <a:prstGeom prst="rect">
            <a:avLst/>
          </a:prstGeom>
          <a:noFill/>
        </p:spPr>
        <p:txBody>
          <a:bodyPr wrap="none" rtlCol="0">
            <a:spAutoFit/>
          </a:bodyPr>
          <a:lstStyle/>
          <a:p>
            <a:pPr algn="ctr"/>
            <a:r>
              <a:rPr lang="en-US" sz="1200" dirty="0">
                <a:solidFill>
                  <a:srgbClr val="000000"/>
                </a:solidFill>
                <a:latin typeface="Helvetica Neue Light" charset="0"/>
                <a:ea typeface="Helvetica Neue Light" charset="0"/>
                <a:cs typeface="Helvetica Neue Light" charset="0"/>
              </a:rPr>
              <a:t>models</a:t>
            </a:r>
            <a:endParaRPr lang="en-US" sz="900" dirty="0">
              <a:solidFill>
                <a:srgbClr val="000000"/>
              </a:solidFill>
              <a:latin typeface="Helvetica Neue Light" charset="0"/>
              <a:ea typeface="Helvetica Neue Light" charset="0"/>
              <a:cs typeface="Helvetica Neue Light" charset="0"/>
            </a:endParaRPr>
          </a:p>
        </p:txBody>
      </p:sp>
      <p:grpSp>
        <p:nvGrpSpPr>
          <p:cNvPr id="56" name="Group 55"/>
          <p:cNvGrpSpPr/>
          <p:nvPr/>
        </p:nvGrpSpPr>
        <p:grpSpPr>
          <a:xfrm>
            <a:off x="1745229" y="3740611"/>
            <a:ext cx="453885" cy="87894"/>
            <a:chOff x="1373799" y="5777864"/>
            <a:chExt cx="662235" cy="179111"/>
          </a:xfrm>
          <a:solidFill>
            <a:schemeClr val="bg2"/>
          </a:solidFill>
        </p:grpSpPr>
        <p:sp>
          <p:nvSpPr>
            <p:cNvPr id="57" name="Can 56"/>
            <p:cNvSpPr/>
            <p:nvPr/>
          </p:nvSpPr>
          <p:spPr>
            <a:xfrm rot="5400000">
              <a:off x="1388333"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58" name="Can 57"/>
            <p:cNvSpPr/>
            <p:nvPr/>
          </p:nvSpPr>
          <p:spPr>
            <a:xfrm rot="5400000">
              <a:off x="15485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59" name="Can 58"/>
            <p:cNvSpPr/>
            <p:nvPr/>
          </p:nvSpPr>
          <p:spPr>
            <a:xfrm rot="5400000">
              <a:off x="17009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60" name="Can 59"/>
            <p:cNvSpPr/>
            <p:nvPr/>
          </p:nvSpPr>
          <p:spPr>
            <a:xfrm rot="5400000">
              <a:off x="1842389"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grpSp>
      <p:grpSp>
        <p:nvGrpSpPr>
          <p:cNvPr id="82" name="Group 81"/>
          <p:cNvGrpSpPr/>
          <p:nvPr/>
        </p:nvGrpSpPr>
        <p:grpSpPr>
          <a:xfrm>
            <a:off x="1745229" y="3863106"/>
            <a:ext cx="453885" cy="87894"/>
            <a:chOff x="1373799" y="5777864"/>
            <a:chExt cx="662235" cy="179111"/>
          </a:xfrm>
          <a:solidFill>
            <a:schemeClr val="bg2"/>
          </a:solidFill>
        </p:grpSpPr>
        <p:sp>
          <p:nvSpPr>
            <p:cNvPr id="83" name="Can 82"/>
            <p:cNvSpPr/>
            <p:nvPr/>
          </p:nvSpPr>
          <p:spPr>
            <a:xfrm rot="5400000">
              <a:off x="1388333"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84" name="Can 83"/>
            <p:cNvSpPr/>
            <p:nvPr/>
          </p:nvSpPr>
          <p:spPr>
            <a:xfrm rot="5400000">
              <a:off x="15485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85" name="Can 84"/>
            <p:cNvSpPr/>
            <p:nvPr/>
          </p:nvSpPr>
          <p:spPr>
            <a:xfrm rot="5400000">
              <a:off x="17009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86" name="Can 85"/>
            <p:cNvSpPr/>
            <p:nvPr/>
          </p:nvSpPr>
          <p:spPr>
            <a:xfrm rot="5400000">
              <a:off x="1842389"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grpSp>
      <p:grpSp>
        <p:nvGrpSpPr>
          <p:cNvPr id="87" name="Group 86"/>
          <p:cNvGrpSpPr/>
          <p:nvPr/>
        </p:nvGrpSpPr>
        <p:grpSpPr>
          <a:xfrm>
            <a:off x="1745229" y="3977939"/>
            <a:ext cx="453885" cy="87894"/>
            <a:chOff x="1373799" y="5777864"/>
            <a:chExt cx="662235" cy="179111"/>
          </a:xfrm>
          <a:solidFill>
            <a:schemeClr val="bg2"/>
          </a:solidFill>
        </p:grpSpPr>
        <p:sp>
          <p:nvSpPr>
            <p:cNvPr id="88" name="Can 87"/>
            <p:cNvSpPr/>
            <p:nvPr/>
          </p:nvSpPr>
          <p:spPr>
            <a:xfrm rot="5400000">
              <a:off x="1388333"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89" name="Can 88"/>
            <p:cNvSpPr/>
            <p:nvPr/>
          </p:nvSpPr>
          <p:spPr>
            <a:xfrm rot="5400000">
              <a:off x="15485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90" name="Can 89"/>
            <p:cNvSpPr/>
            <p:nvPr/>
          </p:nvSpPr>
          <p:spPr>
            <a:xfrm rot="5400000">
              <a:off x="17009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sp>
          <p:nvSpPr>
            <p:cNvPr id="91" name="Can 90"/>
            <p:cNvSpPr/>
            <p:nvPr/>
          </p:nvSpPr>
          <p:spPr>
            <a:xfrm rot="5400000">
              <a:off x="1842389"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endParaRPr lang="en-US" sz="900" dirty="0">
                <a:solidFill>
                  <a:srgbClr val="000000"/>
                </a:solidFill>
                <a:latin typeface="Helvetica Neue Light" charset="0"/>
                <a:ea typeface="Helvetica Neue Light" charset="0"/>
                <a:cs typeface="Helvetica Neue Light" charset="0"/>
              </a:endParaRPr>
            </a:p>
          </p:txBody>
        </p:sp>
      </p:grpSp>
      <p:sp>
        <p:nvSpPr>
          <p:cNvPr id="92" name="Rectangle 91"/>
          <p:cNvSpPr/>
          <p:nvPr/>
        </p:nvSpPr>
        <p:spPr>
          <a:xfrm>
            <a:off x="5039645" y="3010984"/>
            <a:ext cx="2820609" cy="1061829"/>
          </a:xfrm>
          <a:prstGeom prst="rect">
            <a:avLst/>
          </a:prstGeom>
        </p:spPr>
        <p:txBody>
          <a:bodyPr wrap="square">
            <a:spAutoFit/>
          </a:bodyPr>
          <a:lstStyle/>
          <a:p>
            <a:r>
              <a:rPr lang="en-US" sz="1050" b="1" dirty="0">
                <a:solidFill>
                  <a:srgbClr val="000000"/>
                </a:solidFill>
                <a:latin typeface="Helvetica Neue Light" charset="0"/>
                <a:ea typeface="Helvetica Neue Light" charset="0"/>
                <a:cs typeface="Helvetica Neue Light" charset="0"/>
              </a:rPr>
              <a:t>Audit Trails</a:t>
            </a:r>
          </a:p>
          <a:p>
            <a:r>
              <a:rPr lang="en-US" sz="1050" dirty="0">
                <a:solidFill>
                  <a:srgbClr val="000000"/>
                </a:solidFill>
                <a:latin typeface="Helvetica Neue Light" charset="0"/>
                <a:ea typeface="Helvetica Neue Light" charset="0"/>
                <a:cs typeface="Helvetica Neue Light" charset="0"/>
              </a:rPr>
              <a:t>Tracking prediction to each model’s unique heritage is critical to regulatory compliance.  Enforcing access controls for model sharing and deployment ensure ensures data security and application stability.</a:t>
            </a:r>
          </a:p>
        </p:txBody>
      </p:sp>
      <p:sp>
        <p:nvSpPr>
          <p:cNvPr id="93" name="Rectangle 92"/>
          <p:cNvSpPr/>
          <p:nvPr/>
        </p:nvSpPr>
        <p:spPr>
          <a:xfrm>
            <a:off x="5106125" y="1393165"/>
            <a:ext cx="2687648" cy="1061829"/>
          </a:xfrm>
          <a:prstGeom prst="rect">
            <a:avLst/>
          </a:prstGeom>
        </p:spPr>
        <p:txBody>
          <a:bodyPr wrap="square">
            <a:spAutoFit/>
          </a:bodyPr>
          <a:lstStyle/>
          <a:p>
            <a:r>
              <a:rPr lang="en-US" sz="1050" b="1" dirty="0">
                <a:solidFill>
                  <a:srgbClr val="000000"/>
                </a:solidFill>
                <a:latin typeface="Helvetica Neue Light" charset="0"/>
                <a:ea typeface="Helvetica Neue Light" charset="0"/>
                <a:cs typeface="Helvetica Neue Light" charset="0"/>
              </a:rPr>
              <a:t>Model Explanations</a:t>
            </a:r>
          </a:p>
          <a:p>
            <a:r>
              <a:rPr lang="en-US" sz="1050" dirty="0">
                <a:solidFill>
                  <a:srgbClr val="000000"/>
                </a:solidFill>
                <a:latin typeface="Helvetica Neue Light" charset="0"/>
                <a:ea typeface="Helvetica Neue Light" charset="0"/>
                <a:cs typeface="Helvetica Neue Light" charset="0"/>
              </a:rPr>
              <a:t>In May 2018, the General Data Protection Regulation (GDPR) takes effect and grants consumers the legal “right to explanation” from organizations that use algorithmic decision making.</a:t>
            </a:r>
          </a:p>
        </p:txBody>
      </p:sp>
      <p:sp>
        <p:nvSpPr>
          <p:cNvPr id="94" name="Folded Corner 93"/>
          <p:cNvSpPr/>
          <p:nvPr/>
        </p:nvSpPr>
        <p:spPr>
          <a:xfrm>
            <a:off x="3673130" y="3736585"/>
            <a:ext cx="207315" cy="25895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rgbClr val="000000"/>
              </a:buClr>
            </a:pPr>
            <a:endParaRPr lang="en-US" sz="1200" dirty="0">
              <a:solidFill>
                <a:srgbClr val="FFFFFF"/>
              </a:solidFill>
              <a:latin typeface="Helvetica Neue Light" charset="0"/>
              <a:ea typeface="Helvetica Neue Light" charset="0"/>
              <a:cs typeface="Helvetica Neue Light" charset="0"/>
            </a:endParaRPr>
          </a:p>
        </p:txBody>
      </p:sp>
      <p:sp>
        <p:nvSpPr>
          <p:cNvPr id="95" name="Folded Corner 94"/>
          <p:cNvSpPr/>
          <p:nvPr/>
        </p:nvSpPr>
        <p:spPr>
          <a:xfrm>
            <a:off x="3724942" y="3776906"/>
            <a:ext cx="207315" cy="25895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rgbClr val="000000"/>
              </a:buClr>
            </a:pPr>
            <a:endParaRPr lang="en-US" sz="1200" dirty="0">
              <a:solidFill>
                <a:srgbClr val="FFFFFF"/>
              </a:solidFill>
              <a:latin typeface="Helvetica Neue Light" charset="0"/>
              <a:ea typeface="Helvetica Neue Light" charset="0"/>
              <a:cs typeface="Helvetica Neue Light" charset="0"/>
            </a:endParaRPr>
          </a:p>
        </p:txBody>
      </p:sp>
      <p:sp>
        <p:nvSpPr>
          <p:cNvPr id="96" name="Folded Corner 95"/>
          <p:cNvSpPr/>
          <p:nvPr/>
        </p:nvSpPr>
        <p:spPr>
          <a:xfrm>
            <a:off x="3773523" y="3815614"/>
            <a:ext cx="207315" cy="25895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rgbClr val="000000"/>
              </a:buClr>
            </a:pPr>
            <a:endParaRPr lang="en-US" sz="1200" dirty="0">
              <a:solidFill>
                <a:srgbClr val="FFFFFF"/>
              </a:solidFill>
              <a:latin typeface="Helvetica Neue Light" charset="0"/>
              <a:ea typeface="Helvetica Neue Light" charset="0"/>
              <a:cs typeface="Helvetica Neue Light" charset="0"/>
            </a:endParaRPr>
          </a:p>
        </p:txBody>
      </p:sp>
      <p:sp>
        <p:nvSpPr>
          <p:cNvPr id="97" name="Can 96"/>
          <p:cNvSpPr/>
          <p:nvPr/>
        </p:nvSpPr>
        <p:spPr>
          <a:xfrm>
            <a:off x="952978" y="3744217"/>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en-US" sz="900" dirty="0">
              <a:solidFill>
                <a:srgbClr val="000000"/>
              </a:solidFill>
              <a:latin typeface="Helvetica Neue" charset="0"/>
              <a:ea typeface="Helvetica Neue" charset="0"/>
              <a:cs typeface="Helvetica Neue" charset="0"/>
            </a:endParaRPr>
          </a:p>
        </p:txBody>
      </p:sp>
      <p:sp>
        <p:nvSpPr>
          <p:cNvPr id="98" name="Can 97"/>
          <p:cNvSpPr/>
          <p:nvPr/>
        </p:nvSpPr>
        <p:spPr>
          <a:xfrm>
            <a:off x="1136212" y="3744217"/>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en-US" sz="900" dirty="0">
              <a:solidFill>
                <a:srgbClr val="000000"/>
              </a:solidFill>
              <a:latin typeface="Helvetica Neue" charset="0"/>
              <a:ea typeface="Helvetica Neue" charset="0"/>
              <a:cs typeface="Helvetica Neue" charset="0"/>
            </a:endParaRPr>
          </a:p>
        </p:txBody>
      </p:sp>
      <p:sp>
        <p:nvSpPr>
          <p:cNvPr id="99" name="Can 98"/>
          <p:cNvSpPr/>
          <p:nvPr/>
        </p:nvSpPr>
        <p:spPr>
          <a:xfrm>
            <a:off x="952978" y="3910569"/>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en-US" sz="900" dirty="0">
              <a:solidFill>
                <a:srgbClr val="000000"/>
              </a:solidFill>
              <a:latin typeface="Helvetica Neue" charset="0"/>
              <a:ea typeface="Helvetica Neue" charset="0"/>
              <a:cs typeface="Helvetica Neue" charset="0"/>
            </a:endParaRPr>
          </a:p>
        </p:txBody>
      </p:sp>
      <p:sp>
        <p:nvSpPr>
          <p:cNvPr id="100" name="Can 99"/>
          <p:cNvSpPr/>
          <p:nvPr/>
        </p:nvSpPr>
        <p:spPr>
          <a:xfrm>
            <a:off x="1136212" y="3902618"/>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en-US" sz="900" dirty="0">
              <a:solidFill>
                <a:srgbClr val="000000"/>
              </a:solidFill>
              <a:latin typeface="Helvetica Neue" charset="0"/>
              <a:ea typeface="Helvetica Neue" charset="0"/>
              <a:cs typeface="Helvetica Neue" charset="0"/>
            </a:endParaRPr>
          </a:p>
        </p:txBody>
      </p:sp>
      <p:sp>
        <p:nvSpPr>
          <p:cNvPr id="101" name="Can 100"/>
          <p:cNvSpPr/>
          <p:nvPr/>
        </p:nvSpPr>
        <p:spPr>
          <a:xfrm>
            <a:off x="1316343" y="3744217"/>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en-US" sz="900" dirty="0">
              <a:solidFill>
                <a:srgbClr val="000000"/>
              </a:solidFill>
              <a:latin typeface="Helvetica Neue" charset="0"/>
              <a:ea typeface="Helvetica Neue" charset="0"/>
              <a:cs typeface="Helvetica Neue" charset="0"/>
            </a:endParaRPr>
          </a:p>
        </p:txBody>
      </p:sp>
      <p:sp>
        <p:nvSpPr>
          <p:cNvPr id="102" name="Can 101"/>
          <p:cNvSpPr/>
          <p:nvPr/>
        </p:nvSpPr>
        <p:spPr>
          <a:xfrm>
            <a:off x="1316343" y="3902618"/>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en-US" sz="900" dirty="0">
              <a:solidFill>
                <a:srgbClr val="000000"/>
              </a:solidFill>
              <a:latin typeface="Helvetica Neue" charset="0"/>
              <a:ea typeface="Helvetica Neue" charset="0"/>
              <a:cs typeface="Helvetica Neue" charset="0"/>
            </a:endParaRPr>
          </a:p>
        </p:txBody>
      </p:sp>
      <p:sp>
        <p:nvSpPr>
          <p:cNvPr id="103" name="TextBox 102"/>
          <p:cNvSpPr txBox="1"/>
          <p:nvPr/>
        </p:nvSpPr>
        <p:spPr>
          <a:xfrm>
            <a:off x="885043" y="4072813"/>
            <a:ext cx="705642" cy="261610"/>
          </a:xfrm>
          <a:prstGeom prst="rect">
            <a:avLst/>
          </a:prstGeom>
          <a:noFill/>
        </p:spPr>
        <p:txBody>
          <a:bodyPr wrap="none" rtlCol="0">
            <a:spAutoFit/>
          </a:bodyPr>
          <a:lstStyle/>
          <a:p>
            <a:pPr algn="ctr"/>
            <a:r>
              <a:rPr lang="en-US" sz="1100" dirty="0">
                <a:solidFill>
                  <a:srgbClr val="000000"/>
                </a:solidFill>
                <a:latin typeface="Helvetica Neue Light" charset="0"/>
                <a:ea typeface="Helvetica Neue Light" charset="0"/>
                <a:cs typeface="Helvetica Neue Light" charset="0"/>
              </a:rPr>
              <a:t>datasets</a:t>
            </a:r>
          </a:p>
        </p:txBody>
      </p:sp>
    </p:spTree>
    <p:extLst>
      <p:ext uri="{BB962C8B-B14F-4D97-AF65-F5344CB8AC3E}">
        <p14:creationId xmlns:p14="http://schemas.microsoft.com/office/powerpoint/2010/main" val="1439978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9775-6AE0-CD41-AFBB-8163080051BE}"/>
              </a:ext>
            </a:extLst>
          </p:cNvPr>
          <p:cNvSpPr>
            <a:spLocks noGrp="1"/>
          </p:cNvSpPr>
          <p:nvPr>
            <p:ph type="title"/>
          </p:nvPr>
        </p:nvSpPr>
        <p:spPr>
          <a:xfrm>
            <a:off x="210312" y="201168"/>
            <a:ext cx="6967728" cy="507492"/>
          </a:xfrm>
        </p:spPr>
        <p:txBody>
          <a:bodyPr/>
          <a:lstStyle/>
          <a:p>
            <a:r>
              <a:rPr lang="en-US" dirty="0"/>
              <a:t>Model Bias and Fairness considerations</a:t>
            </a:r>
          </a:p>
        </p:txBody>
      </p:sp>
      <p:graphicFrame>
        <p:nvGraphicFramePr>
          <p:cNvPr id="5" name="Table 4">
            <a:extLst>
              <a:ext uri="{FF2B5EF4-FFF2-40B4-BE49-F238E27FC236}">
                <a16:creationId xmlns:a16="http://schemas.microsoft.com/office/drawing/2014/main" id="{574CE730-F0BC-4E44-BDEB-3D9A4C9B1038}"/>
              </a:ext>
            </a:extLst>
          </p:cNvPr>
          <p:cNvGraphicFramePr>
            <a:graphicFrameLocks noGrp="1"/>
          </p:cNvGraphicFramePr>
          <p:nvPr>
            <p:extLst>
              <p:ext uri="{D42A27DB-BD31-4B8C-83A1-F6EECF244321}">
                <p14:modId xmlns:p14="http://schemas.microsoft.com/office/powerpoint/2010/main" val="2023261235"/>
              </p:ext>
            </p:extLst>
          </p:nvPr>
        </p:nvGraphicFramePr>
        <p:xfrm>
          <a:off x="210312" y="1563886"/>
          <a:ext cx="8686668" cy="2761298"/>
        </p:xfrm>
        <a:graphic>
          <a:graphicData uri="http://schemas.openxmlformats.org/drawingml/2006/table">
            <a:tbl>
              <a:tblPr firstRow="1" bandRow="1">
                <a:tableStyleId>{93296810-A885-4BE3-A3E7-6D5BEEA58F35}</a:tableStyleId>
              </a:tblPr>
              <a:tblGrid>
                <a:gridCol w="521485">
                  <a:extLst>
                    <a:ext uri="{9D8B030D-6E8A-4147-A177-3AD203B41FA5}">
                      <a16:colId xmlns:a16="http://schemas.microsoft.com/office/drawing/2014/main" val="912265229"/>
                    </a:ext>
                  </a:extLst>
                </a:gridCol>
                <a:gridCol w="835591">
                  <a:extLst>
                    <a:ext uri="{9D8B030D-6E8A-4147-A177-3AD203B41FA5}">
                      <a16:colId xmlns:a16="http://schemas.microsoft.com/office/drawing/2014/main" val="1391401646"/>
                    </a:ext>
                  </a:extLst>
                </a:gridCol>
                <a:gridCol w="1038652">
                  <a:extLst>
                    <a:ext uri="{9D8B030D-6E8A-4147-A177-3AD203B41FA5}">
                      <a16:colId xmlns:a16="http://schemas.microsoft.com/office/drawing/2014/main" val="615575545"/>
                    </a:ext>
                  </a:extLst>
                </a:gridCol>
                <a:gridCol w="658556">
                  <a:extLst>
                    <a:ext uri="{9D8B030D-6E8A-4147-A177-3AD203B41FA5}">
                      <a16:colId xmlns:a16="http://schemas.microsoft.com/office/drawing/2014/main" val="762696720"/>
                    </a:ext>
                  </a:extLst>
                </a:gridCol>
                <a:gridCol w="781526">
                  <a:extLst>
                    <a:ext uri="{9D8B030D-6E8A-4147-A177-3AD203B41FA5}">
                      <a16:colId xmlns:a16="http://schemas.microsoft.com/office/drawing/2014/main" val="1882995932"/>
                    </a:ext>
                  </a:extLst>
                </a:gridCol>
                <a:gridCol w="1053624">
                  <a:extLst>
                    <a:ext uri="{9D8B030D-6E8A-4147-A177-3AD203B41FA5}">
                      <a16:colId xmlns:a16="http://schemas.microsoft.com/office/drawing/2014/main" val="2958136803"/>
                    </a:ext>
                  </a:extLst>
                </a:gridCol>
                <a:gridCol w="208280">
                  <a:extLst>
                    <a:ext uri="{9D8B030D-6E8A-4147-A177-3AD203B41FA5}">
                      <a16:colId xmlns:a16="http://schemas.microsoft.com/office/drawing/2014/main" val="3517337072"/>
                    </a:ext>
                  </a:extLst>
                </a:gridCol>
                <a:gridCol w="1039434">
                  <a:extLst>
                    <a:ext uri="{9D8B030D-6E8A-4147-A177-3AD203B41FA5}">
                      <a16:colId xmlns:a16="http://schemas.microsoft.com/office/drawing/2014/main" val="1721833644"/>
                    </a:ext>
                  </a:extLst>
                </a:gridCol>
                <a:gridCol w="1104900">
                  <a:extLst>
                    <a:ext uri="{9D8B030D-6E8A-4147-A177-3AD203B41FA5}">
                      <a16:colId xmlns:a16="http://schemas.microsoft.com/office/drawing/2014/main" val="25028664"/>
                    </a:ext>
                  </a:extLst>
                </a:gridCol>
                <a:gridCol w="335280">
                  <a:extLst>
                    <a:ext uri="{9D8B030D-6E8A-4147-A177-3AD203B41FA5}">
                      <a16:colId xmlns:a16="http://schemas.microsoft.com/office/drawing/2014/main" val="2354432947"/>
                    </a:ext>
                  </a:extLst>
                </a:gridCol>
                <a:gridCol w="1109340">
                  <a:extLst>
                    <a:ext uri="{9D8B030D-6E8A-4147-A177-3AD203B41FA5}">
                      <a16:colId xmlns:a16="http://schemas.microsoft.com/office/drawing/2014/main" val="2646345401"/>
                    </a:ext>
                  </a:extLst>
                </a:gridCol>
              </a:tblGrid>
              <a:tr h="0">
                <a:tc>
                  <a:txBody>
                    <a:bodyPr/>
                    <a:lstStyle/>
                    <a:p>
                      <a:r>
                        <a:rPr lang="en-US" sz="1100" dirty="0"/>
                        <a:t>Age</a:t>
                      </a:r>
                    </a:p>
                  </a:txBody>
                  <a:tcPr>
                    <a:solidFill>
                      <a:schemeClr val="bg2"/>
                    </a:solidFill>
                  </a:tcPr>
                </a:tc>
                <a:tc>
                  <a:txBody>
                    <a:bodyPr/>
                    <a:lstStyle/>
                    <a:p>
                      <a:r>
                        <a:rPr lang="en-US" sz="1100" dirty="0"/>
                        <a:t>Income</a:t>
                      </a:r>
                    </a:p>
                  </a:txBody>
                  <a:tcPr>
                    <a:solidFill>
                      <a:schemeClr val="bg2"/>
                    </a:solidFill>
                  </a:tcPr>
                </a:tc>
                <a:tc>
                  <a:txBody>
                    <a:bodyPr/>
                    <a:lstStyle/>
                    <a:p>
                      <a:r>
                        <a:rPr lang="en-US" sz="1100" dirty="0"/>
                        <a:t>Dependents</a:t>
                      </a:r>
                    </a:p>
                  </a:txBody>
                  <a:tcPr>
                    <a:solidFill>
                      <a:schemeClr val="bg2"/>
                    </a:solidFill>
                  </a:tcPr>
                </a:tc>
                <a:tc>
                  <a:txBody>
                    <a:bodyPr/>
                    <a:lstStyle/>
                    <a:p>
                      <a:r>
                        <a:rPr lang="en-US" sz="1100" dirty="0"/>
                        <a:t>Married</a:t>
                      </a:r>
                    </a:p>
                  </a:txBody>
                  <a:tcPr>
                    <a:solidFill>
                      <a:schemeClr val="bg2"/>
                    </a:solidFill>
                  </a:tcPr>
                </a:tc>
                <a:tc>
                  <a:txBody>
                    <a:bodyPr/>
                    <a:lstStyle/>
                    <a:p>
                      <a:r>
                        <a:rPr lang="en-US" sz="1100" dirty="0"/>
                        <a:t>Years Worked</a:t>
                      </a:r>
                    </a:p>
                  </a:txBody>
                  <a:tcPr>
                    <a:solidFill>
                      <a:schemeClr val="bg2"/>
                    </a:solidFill>
                  </a:tcPr>
                </a:tc>
                <a:tc>
                  <a:txBody>
                    <a:bodyPr/>
                    <a:lstStyle/>
                    <a:p>
                      <a:r>
                        <a:rPr lang="en-US" sz="1100" dirty="0"/>
                        <a:t>Profession</a:t>
                      </a:r>
                    </a:p>
                  </a:txBody>
                  <a:tcPr>
                    <a:solidFill>
                      <a:schemeClr val="bg2"/>
                    </a:solidFill>
                  </a:tcPr>
                </a:tc>
                <a:tc>
                  <a:txBody>
                    <a:bodyPr/>
                    <a:lstStyle/>
                    <a:p>
                      <a:endParaRPr lang="en-US" sz="1100" dirty="0"/>
                    </a:p>
                  </a:txBody>
                  <a:tcPr>
                    <a:solidFill>
                      <a:schemeClr val="bg2"/>
                    </a:solidFill>
                  </a:tcPr>
                </a:tc>
                <a:tc>
                  <a:txBody>
                    <a:bodyPr/>
                    <a:lstStyle/>
                    <a:p>
                      <a:r>
                        <a:rPr lang="en-US" sz="1100" dirty="0"/>
                        <a:t>Gender</a:t>
                      </a:r>
                    </a:p>
                  </a:txBody>
                  <a:tcPr>
                    <a:solidFill>
                      <a:schemeClr val="bg2"/>
                    </a:solidFill>
                  </a:tcPr>
                </a:tc>
                <a:tc>
                  <a:txBody>
                    <a:bodyPr/>
                    <a:lstStyle/>
                    <a:p>
                      <a:r>
                        <a:rPr lang="en-US" sz="1100" dirty="0"/>
                        <a:t>Nationality</a:t>
                      </a:r>
                    </a:p>
                  </a:txBody>
                  <a:tcPr>
                    <a:solidFill>
                      <a:schemeClr val="bg2"/>
                    </a:solidFill>
                  </a:tcPr>
                </a:tc>
                <a:tc>
                  <a:txBody>
                    <a:bodyPr/>
                    <a:lstStyle/>
                    <a:p>
                      <a:r>
                        <a:rPr lang="en-US" sz="1100" dirty="0"/>
                        <a:t>…</a:t>
                      </a:r>
                    </a:p>
                  </a:txBody>
                  <a:tcPr>
                    <a:solidFill>
                      <a:schemeClr val="bg2"/>
                    </a:solidFill>
                  </a:tcPr>
                </a:tc>
                <a:tc>
                  <a:txBody>
                    <a:bodyPr/>
                    <a:lstStyle/>
                    <a:p>
                      <a:r>
                        <a:rPr lang="en-US" sz="1100" dirty="0"/>
                        <a:t>APPROVED</a:t>
                      </a:r>
                    </a:p>
                  </a:txBody>
                  <a:tcPr>
                    <a:solidFill>
                      <a:schemeClr val="bg2"/>
                    </a:solidFill>
                  </a:tcPr>
                </a:tc>
                <a:extLst>
                  <a:ext uri="{0D108BD9-81ED-4DB2-BD59-A6C34878D82A}">
                    <a16:rowId xmlns:a16="http://schemas.microsoft.com/office/drawing/2014/main" val="3678692512"/>
                  </a:ext>
                </a:extLst>
              </a:tr>
              <a:tr h="414338">
                <a:tc>
                  <a:txBody>
                    <a:bodyPr/>
                    <a:lstStyle/>
                    <a:p>
                      <a:r>
                        <a:rPr lang="en-US" dirty="0">
                          <a:solidFill>
                            <a:schemeClr val="bg2">
                              <a:lumMod val="75000"/>
                            </a:schemeClr>
                          </a:solidFill>
                        </a:rPr>
                        <a:t>33</a:t>
                      </a:r>
                    </a:p>
                  </a:txBody>
                  <a:tcPr>
                    <a:solidFill>
                      <a:schemeClr val="tx2"/>
                    </a:solidFill>
                  </a:tcPr>
                </a:tc>
                <a:tc>
                  <a:txBody>
                    <a:bodyPr/>
                    <a:lstStyle/>
                    <a:p>
                      <a:r>
                        <a:rPr lang="en-US" dirty="0">
                          <a:solidFill>
                            <a:schemeClr val="bg2">
                              <a:lumMod val="75000"/>
                            </a:schemeClr>
                          </a:solidFill>
                        </a:rPr>
                        <a:t>65,000</a:t>
                      </a:r>
                    </a:p>
                  </a:txBody>
                  <a:tcPr>
                    <a:solidFill>
                      <a:schemeClr val="tx2"/>
                    </a:solidFill>
                  </a:tcPr>
                </a:tc>
                <a:tc>
                  <a:txBody>
                    <a:bodyPr/>
                    <a:lstStyle/>
                    <a:p>
                      <a:r>
                        <a:rPr lang="en-US" dirty="0">
                          <a:solidFill>
                            <a:schemeClr val="bg2">
                              <a:lumMod val="75000"/>
                            </a:schemeClr>
                          </a:solidFill>
                        </a:rPr>
                        <a:t>1</a:t>
                      </a:r>
                    </a:p>
                  </a:txBody>
                  <a:tcPr>
                    <a:solidFill>
                      <a:schemeClr val="tx2"/>
                    </a:solidFill>
                  </a:tcPr>
                </a:tc>
                <a:tc>
                  <a:txBody>
                    <a:bodyPr/>
                    <a:lstStyle/>
                    <a:p>
                      <a:r>
                        <a:rPr lang="en-US" dirty="0">
                          <a:solidFill>
                            <a:schemeClr val="bg2">
                              <a:lumMod val="75000"/>
                            </a:schemeClr>
                          </a:solidFill>
                        </a:rPr>
                        <a:t>Yes</a:t>
                      </a:r>
                    </a:p>
                  </a:txBody>
                  <a:tcPr>
                    <a:solidFill>
                      <a:schemeClr val="tx2"/>
                    </a:solidFill>
                  </a:tcPr>
                </a:tc>
                <a:tc>
                  <a:txBody>
                    <a:bodyPr/>
                    <a:lstStyle/>
                    <a:p>
                      <a:r>
                        <a:rPr lang="en-US" dirty="0">
                          <a:solidFill>
                            <a:schemeClr val="bg2">
                              <a:lumMod val="75000"/>
                            </a:schemeClr>
                          </a:solidFill>
                        </a:rPr>
                        <a:t>8</a:t>
                      </a:r>
                    </a:p>
                  </a:txBody>
                  <a:tcPr>
                    <a:solidFill>
                      <a:schemeClr val="tx2"/>
                    </a:solidFill>
                  </a:tcPr>
                </a:tc>
                <a:tc>
                  <a:txBody>
                    <a:bodyPr/>
                    <a:lstStyle/>
                    <a:p>
                      <a:r>
                        <a:rPr lang="en-US" dirty="0">
                          <a:solidFill>
                            <a:schemeClr val="bg2">
                              <a:lumMod val="75000"/>
                            </a:schemeClr>
                          </a:solidFill>
                        </a:rPr>
                        <a:t>Nurse</a:t>
                      </a:r>
                    </a:p>
                  </a:txBody>
                  <a:tcPr>
                    <a:solidFill>
                      <a:schemeClr val="tx2"/>
                    </a:solidFill>
                  </a:tcPr>
                </a:tc>
                <a:tc>
                  <a:txBody>
                    <a:bodyPr/>
                    <a:lstStyle/>
                    <a:p>
                      <a:endParaRPr lang="en-US" dirty="0">
                        <a:solidFill>
                          <a:schemeClr val="bg2">
                            <a:lumMod val="75000"/>
                          </a:schemeClr>
                        </a:solidFill>
                      </a:endParaRPr>
                    </a:p>
                  </a:txBody>
                  <a:tcPr>
                    <a:solidFill>
                      <a:schemeClr val="tx2"/>
                    </a:solidFill>
                  </a:tcPr>
                </a:tc>
                <a:tc>
                  <a:txBody>
                    <a:bodyPr/>
                    <a:lstStyle/>
                    <a:p>
                      <a:r>
                        <a:rPr lang="en-US" dirty="0">
                          <a:solidFill>
                            <a:srgbClr val="FF0000"/>
                          </a:solidFill>
                        </a:rPr>
                        <a:t>Female</a:t>
                      </a:r>
                    </a:p>
                  </a:txBody>
                  <a:tcPr>
                    <a:solidFill>
                      <a:srgbClr val="FFC000"/>
                    </a:solidFill>
                  </a:tcPr>
                </a:tc>
                <a:tc>
                  <a:txBody>
                    <a:bodyPr/>
                    <a:lstStyle/>
                    <a:p>
                      <a:r>
                        <a:rPr lang="en-US" dirty="0">
                          <a:solidFill>
                            <a:srgbClr val="FF0000"/>
                          </a:solidFill>
                        </a:rPr>
                        <a:t>French</a:t>
                      </a:r>
                    </a:p>
                  </a:txBody>
                  <a:tcPr>
                    <a:solidFill>
                      <a:srgbClr val="FFC000"/>
                    </a:solidFill>
                  </a:tcPr>
                </a:tc>
                <a:tc>
                  <a:txBody>
                    <a:bodyPr/>
                    <a:lstStyle/>
                    <a:p>
                      <a:r>
                        <a:rPr lang="en-US" dirty="0">
                          <a:solidFill>
                            <a:schemeClr val="bg2">
                              <a:lumMod val="75000"/>
                            </a:schemeClr>
                          </a:solidFill>
                        </a:rPr>
                        <a:t>…</a:t>
                      </a:r>
                    </a:p>
                  </a:txBody>
                  <a:tcPr>
                    <a:solidFill>
                      <a:schemeClr val="tx2"/>
                    </a:solidFill>
                  </a:tcPr>
                </a:tc>
                <a:tc>
                  <a:txBody>
                    <a:bodyPr/>
                    <a:lstStyle/>
                    <a:p>
                      <a:r>
                        <a:rPr lang="en-US" b="1" dirty="0">
                          <a:solidFill>
                            <a:schemeClr val="bg2">
                              <a:lumMod val="75000"/>
                            </a:schemeClr>
                          </a:solidFill>
                        </a:rPr>
                        <a:t>No</a:t>
                      </a:r>
                    </a:p>
                  </a:txBody>
                  <a:tcPr>
                    <a:solidFill>
                      <a:schemeClr val="tx2"/>
                    </a:solidFill>
                  </a:tcPr>
                </a:tc>
                <a:extLst>
                  <a:ext uri="{0D108BD9-81ED-4DB2-BD59-A6C34878D82A}">
                    <a16:rowId xmlns:a16="http://schemas.microsoft.com/office/drawing/2014/main" val="412679155"/>
                  </a:ext>
                </a:extLst>
              </a:tr>
              <a:tr h="414338">
                <a:tc>
                  <a:txBody>
                    <a:bodyPr/>
                    <a:lstStyle/>
                    <a:p>
                      <a:r>
                        <a:rPr lang="en-US" dirty="0">
                          <a:solidFill>
                            <a:schemeClr val="bg2">
                              <a:lumMod val="75000"/>
                            </a:schemeClr>
                          </a:solidFill>
                        </a:rPr>
                        <a:t>42</a:t>
                      </a:r>
                    </a:p>
                  </a:txBody>
                  <a:tcPr>
                    <a:solidFill>
                      <a:schemeClr val="tx2"/>
                    </a:solidFill>
                  </a:tcPr>
                </a:tc>
                <a:tc>
                  <a:txBody>
                    <a:bodyPr/>
                    <a:lstStyle/>
                    <a:p>
                      <a:r>
                        <a:rPr lang="en-US" dirty="0">
                          <a:solidFill>
                            <a:schemeClr val="bg2">
                              <a:lumMod val="75000"/>
                            </a:schemeClr>
                          </a:solidFill>
                        </a:rPr>
                        <a:t>71,000</a:t>
                      </a:r>
                    </a:p>
                  </a:txBody>
                  <a:tcPr>
                    <a:solidFill>
                      <a:schemeClr val="tx2"/>
                    </a:solidFill>
                  </a:tcPr>
                </a:tc>
                <a:tc>
                  <a:txBody>
                    <a:bodyPr/>
                    <a:lstStyle/>
                    <a:p>
                      <a:r>
                        <a:rPr lang="en-US" dirty="0">
                          <a:solidFill>
                            <a:schemeClr val="bg2">
                              <a:lumMod val="75000"/>
                            </a:schemeClr>
                          </a:solidFill>
                        </a:rPr>
                        <a:t>2</a:t>
                      </a:r>
                    </a:p>
                  </a:txBody>
                  <a:tcPr>
                    <a:solidFill>
                      <a:schemeClr val="tx2"/>
                    </a:solidFill>
                  </a:tcPr>
                </a:tc>
                <a:tc>
                  <a:txBody>
                    <a:bodyPr/>
                    <a:lstStyle/>
                    <a:p>
                      <a:r>
                        <a:rPr lang="en-US" dirty="0">
                          <a:solidFill>
                            <a:schemeClr val="bg2">
                              <a:lumMod val="75000"/>
                            </a:schemeClr>
                          </a:solidFill>
                        </a:rPr>
                        <a:t>No</a:t>
                      </a:r>
                    </a:p>
                  </a:txBody>
                  <a:tcPr>
                    <a:solidFill>
                      <a:schemeClr val="tx2"/>
                    </a:solidFill>
                  </a:tcPr>
                </a:tc>
                <a:tc>
                  <a:txBody>
                    <a:bodyPr/>
                    <a:lstStyle/>
                    <a:p>
                      <a:r>
                        <a:rPr lang="en-US" dirty="0">
                          <a:solidFill>
                            <a:schemeClr val="bg2">
                              <a:lumMod val="75000"/>
                            </a:schemeClr>
                          </a:solidFill>
                        </a:rPr>
                        <a:t>20</a:t>
                      </a:r>
                    </a:p>
                  </a:txBody>
                  <a:tcPr>
                    <a:solidFill>
                      <a:schemeClr val="tx2"/>
                    </a:solidFill>
                  </a:tcPr>
                </a:tc>
                <a:tc>
                  <a:txBody>
                    <a:bodyPr/>
                    <a:lstStyle/>
                    <a:p>
                      <a:r>
                        <a:rPr lang="en-US" dirty="0">
                          <a:solidFill>
                            <a:schemeClr val="bg2">
                              <a:lumMod val="75000"/>
                            </a:schemeClr>
                          </a:solidFill>
                        </a:rPr>
                        <a:t>Teacher</a:t>
                      </a:r>
                    </a:p>
                  </a:txBody>
                  <a:tcPr>
                    <a:solidFill>
                      <a:schemeClr val="tx2"/>
                    </a:solidFill>
                  </a:tcPr>
                </a:tc>
                <a:tc>
                  <a:txBody>
                    <a:bodyPr/>
                    <a:lstStyle/>
                    <a:p>
                      <a:endParaRPr lang="en-US" dirty="0">
                        <a:solidFill>
                          <a:schemeClr val="bg2">
                            <a:lumMod val="75000"/>
                          </a:schemeClr>
                        </a:solidFill>
                      </a:endParaRPr>
                    </a:p>
                  </a:txBody>
                  <a:tcPr>
                    <a:solidFill>
                      <a:schemeClr val="tx2"/>
                    </a:solidFill>
                  </a:tcPr>
                </a:tc>
                <a:tc>
                  <a:txBody>
                    <a:bodyPr/>
                    <a:lstStyle/>
                    <a:p>
                      <a:r>
                        <a:rPr lang="en-US" dirty="0">
                          <a:solidFill>
                            <a:srgbClr val="FF0000"/>
                          </a:solidFill>
                        </a:rPr>
                        <a:t>Male</a:t>
                      </a:r>
                    </a:p>
                  </a:txBody>
                  <a:tcPr>
                    <a:solidFill>
                      <a:srgbClr val="FFC000"/>
                    </a:solidFill>
                  </a:tcPr>
                </a:tc>
                <a:tc>
                  <a:txBody>
                    <a:bodyPr/>
                    <a:lstStyle/>
                    <a:p>
                      <a:r>
                        <a:rPr lang="en-US" dirty="0">
                          <a:solidFill>
                            <a:srgbClr val="FF0000"/>
                          </a:solidFill>
                        </a:rPr>
                        <a:t>German</a:t>
                      </a:r>
                    </a:p>
                  </a:txBody>
                  <a:tcPr>
                    <a:solidFill>
                      <a:srgbClr val="FFC000"/>
                    </a:solidFill>
                  </a:tcPr>
                </a:tc>
                <a:tc>
                  <a:txBody>
                    <a:bodyPr/>
                    <a:lstStyle/>
                    <a:p>
                      <a:r>
                        <a:rPr lang="en-US" dirty="0">
                          <a:solidFill>
                            <a:schemeClr val="bg2">
                              <a:lumMod val="75000"/>
                            </a:schemeClr>
                          </a:solidFill>
                        </a:rPr>
                        <a:t>…</a:t>
                      </a:r>
                    </a:p>
                  </a:txBody>
                  <a:tcPr>
                    <a:solidFill>
                      <a:schemeClr val="tx2"/>
                    </a:solidFill>
                  </a:tcPr>
                </a:tc>
                <a:tc>
                  <a:txBody>
                    <a:bodyPr/>
                    <a:lstStyle/>
                    <a:p>
                      <a:r>
                        <a:rPr lang="en-US" b="1" dirty="0">
                          <a:solidFill>
                            <a:schemeClr val="bg2">
                              <a:lumMod val="75000"/>
                            </a:schemeClr>
                          </a:solidFill>
                        </a:rPr>
                        <a:t>Yes</a:t>
                      </a:r>
                    </a:p>
                  </a:txBody>
                  <a:tcPr>
                    <a:solidFill>
                      <a:schemeClr val="tx2"/>
                    </a:solidFill>
                  </a:tcPr>
                </a:tc>
                <a:extLst>
                  <a:ext uri="{0D108BD9-81ED-4DB2-BD59-A6C34878D82A}">
                    <a16:rowId xmlns:a16="http://schemas.microsoft.com/office/drawing/2014/main" val="696603507"/>
                  </a:ext>
                </a:extLst>
              </a:tr>
              <a:tr h="414338">
                <a:tc>
                  <a:txBody>
                    <a:bodyPr/>
                    <a:lstStyle/>
                    <a:p>
                      <a:r>
                        <a:rPr lang="en-US" dirty="0">
                          <a:solidFill>
                            <a:schemeClr val="bg2">
                              <a:lumMod val="75000"/>
                            </a:schemeClr>
                          </a:solidFill>
                        </a:rPr>
                        <a:t>54</a:t>
                      </a:r>
                    </a:p>
                  </a:txBody>
                  <a:tcPr>
                    <a:solidFill>
                      <a:schemeClr val="tx2"/>
                    </a:solidFill>
                  </a:tcPr>
                </a:tc>
                <a:tc>
                  <a:txBody>
                    <a:bodyPr/>
                    <a:lstStyle/>
                    <a:p>
                      <a:r>
                        <a:rPr lang="en-US" dirty="0">
                          <a:solidFill>
                            <a:schemeClr val="bg2">
                              <a:lumMod val="75000"/>
                            </a:schemeClr>
                          </a:solidFill>
                        </a:rPr>
                        <a:t>84,000</a:t>
                      </a:r>
                    </a:p>
                  </a:txBody>
                  <a:tcPr>
                    <a:solidFill>
                      <a:schemeClr val="tx2"/>
                    </a:solidFill>
                  </a:tcPr>
                </a:tc>
                <a:tc>
                  <a:txBody>
                    <a:bodyPr/>
                    <a:lstStyle/>
                    <a:p>
                      <a:r>
                        <a:rPr lang="en-US" dirty="0">
                          <a:solidFill>
                            <a:schemeClr val="bg2">
                              <a:lumMod val="75000"/>
                            </a:schemeClr>
                          </a:solidFill>
                        </a:rPr>
                        <a:t>1</a:t>
                      </a:r>
                    </a:p>
                  </a:txBody>
                  <a:tcPr>
                    <a:solidFill>
                      <a:schemeClr val="tx2"/>
                    </a:solidFill>
                  </a:tcPr>
                </a:tc>
                <a:tc>
                  <a:txBody>
                    <a:bodyPr/>
                    <a:lstStyle/>
                    <a:p>
                      <a:r>
                        <a:rPr lang="en-US" dirty="0">
                          <a:solidFill>
                            <a:schemeClr val="bg2">
                              <a:lumMod val="75000"/>
                            </a:schemeClr>
                          </a:solidFill>
                        </a:rPr>
                        <a:t>No</a:t>
                      </a:r>
                    </a:p>
                  </a:txBody>
                  <a:tcPr>
                    <a:solidFill>
                      <a:schemeClr val="tx2"/>
                    </a:solidFill>
                  </a:tcPr>
                </a:tc>
                <a:tc>
                  <a:txBody>
                    <a:bodyPr/>
                    <a:lstStyle/>
                    <a:p>
                      <a:r>
                        <a:rPr lang="en-US" dirty="0">
                          <a:solidFill>
                            <a:schemeClr val="bg2">
                              <a:lumMod val="75000"/>
                            </a:schemeClr>
                          </a:solidFill>
                        </a:rPr>
                        <a:t>34</a:t>
                      </a:r>
                    </a:p>
                  </a:txBody>
                  <a:tcPr>
                    <a:solidFill>
                      <a:schemeClr val="tx2"/>
                    </a:solidFill>
                  </a:tcPr>
                </a:tc>
                <a:tc>
                  <a:txBody>
                    <a:bodyPr/>
                    <a:lstStyle/>
                    <a:p>
                      <a:r>
                        <a:rPr lang="en-US" dirty="0">
                          <a:solidFill>
                            <a:schemeClr val="bg2">
                              <a:lumMod val="75000"/>
                            </a:schemeClr>
                          </a:solidFill>
                        </a:rPr>
                        <a:t>Consultant</a:t>
                      </a:r>
                    </a:p>
                  </a:txBody>
                  <a:tcPr>
                    <a:solidFill>
                      <a:schemeClr val="tx2"/>
                    </a:solidFill>
                  </a:tcPr>
                </a:tc>
                <a:tc>
                  <a:txBody>
                    <a:bodyPr/>
                    <a:lstStyle/>
                    <a:p>
                      <a:endParaRPr lang="en-US" dirty="0">
                        <a:solidFill>
                          <a:schemeClr val="bg2">
                            <a:lumMod val="75000"/>
                          </a:schemeClr>
                        </a:solidFill>
                      </a:endParaRPr>
                    </a:p>
                  </a:txBody>
                  <a:tcPr>
                    <a:solidFill>
                      <a:schemeClr val="tx2"/>
                    </a:solidFill>
                  </a:tcPr>
                </a:tc>
                <a:tc>
                  <a:txBody>
                    <a:bodyPr/>
                    <a:lstStyle/>
                    <a:p>
                      <a:r>
                        <a:rPr lang="en-US" dirty="0">
                          <a:solidFill>
                            <a:srgbClr val="FF0000"/>
                          </a:solidFill>
                        </a:rPr>
                        <a:t>Male</a:t>
                      </a:r>
                    </a:p>
                  </a:txBody>
                  <a:tcPr>
                    <a:solidFill>
                      <a:srgbClr val="FFC000"/>
                    </a:solidFill>
                  </a:tcPr>
                </a:tc>
                <a:tc>
                  <a:txBody>
                    <a:bodyPr/>
                    <a:lstStyle/>
                    <a:p>
                      <a:r>
                        <a:rPr lang="en-US" dirty="0">
                          <a:solidFill>
                            <a:srgbClr val="FF0000"/>
                          </a:solidFill>
                        </a:rPr>
                        <a:t>French</a:t>
                      </a:r>
                    </a:p>
                  </a:txBody>
                  <a:tcPr>
                    <a:solidFill>
                      <a:srgbClr val="FFC000"/>
                    </a:solidFill>
                  </a:tcPr>
                </a:tc>
                <a:tc>
                  <a:txBody>
                    <a:bodyPr/>
                    <a:lstStyle/>
                    <a:p>
                      <a:r>
                        <a:rPr lang="en-US" dirty="0">
                          <a:solidFill>
                            <a:schemeClr val="bg2">
                              <a:lumMod val="75000"/>
                            </a:schemeClr>
                          </a:solidFill>
                        </a:rPr>
                        <a:t>…</a:t>
                      </a:r>
                    </a:p>
                  </a:txBody>
                  <a:tcPr>
                    <a:solidFill>
                      <a:schemeClr val="tx2"/>
                    </a:solidFill>
                  </a:tcPr>
                </a:tc>
                <a:tc>
                  <a:txBody>
                    <a:bodyPr/>
                    <a:lstStyle/>
                    <a:p>
                      <a:r>
                        <a:rPr lang="en-US" b="1" dirty="0">
                          <a:solidFill>
                            <a:schemeClr val="bg2">
                              <a:lumMod val="75000"/>
                            </a:schemeClr>
                          </a:solidFill>
                        </a:rPr>
                        <a:t>Yes</a:t>
                      </a:r>
                    </a:p>
                  </a:txBody>
                  <a:tcPr>
                    <a:solidFill>
                      <a:schemeClr val="tx2"/>
                    </a:solidFill>
                  </a:tcPr>
                </a:tc>
                <a:extLst>
                  <a:ext uri="{0D108BD9-81ED-4DB2-BD59-A6C34878D82A}">
                    <a16:rowId xmlns:a16="http://schemas.microsoft.com/office/drawing/2014/main" val="2582094868"/>
                  </a:ext>
                </a:extLst>
              </a:tr>
              <a:tr h="414338">
                <a:tc>
                  <a:txBody>
                    <a:bodyPr/>
                    <a:lstStyle/>
                    <a:p>
                      <a:r>
                        <a:rPr lang="en-US" dirty="0">
                          <a:solidFill>
                            <a:schemeClr val="bg2">
                              <a:lumMod val="75000"/>
                            </a:schemeClr>
                          </a:solidFill>
                        </a:rPr>
                        <a:t>…</a:t>
                      </a:r>
                    </a:p>
                  </a:txBody>
                  <a:tcPr>
                    <a:solidFill>
                      <a:schemeClr val="tx2"/>
                    </a:solidFill>
                  </a:tcPr>
                </a:tc>
                <a:tc>
                  <a:txBody>
                    <a:bodyPr/>
                    <a:lstStyle/>
                    <a:p>
                      <a:r>
                        <a:rPr lang="en-US" dirty="0">
                          <a:solidFill>
                            <a:schemeClr val="bg2">
                              <a:lumMod val="75000"/>
                            </a:schemeClr>
                          </a:solidFill>
                        </a:rPr>
                        <a:t>…</a:t>
                      </a:r>
                    </a:p>
                  </a:txBody>
                  <a:tcPr>
                    <a:solidFill>
                      <a:schemeClr val="tx2"/>
                    </a:solidFill>
                  </a:tcPr>
                </a:tc>
                <a:tc>
                  <a:txBody>
                    <a:bodyPr/>
                    <a:lstStyle/>
                    <a:p>
                      <a:r>
                        <a:rPr lang="en-US" dirty="0">
                          <a:solidFill>
                            <a:schemeClr val="bg2">
                              <a:lumMod val="75000"/>
                            </a:schemeClr>
                          </a:solidFill>
                        </a:rPr>
                        <a:t>…</a:t>
                      </a:r>
                    </a:p>
                  </a:txBody>
                  <a:tcPr>
                    <a:solidFill>
                      <a:schemeClr val="tx2"/>
                    </a:solidFill>
                  </a:tcPr>
                </a:tc>
                <a:tc>
                  <a:txBody>
                    <a:bodyPr/>
                    <a:lstStyle/>
                    <a:p>
                      <a:r>
                        <a:rPr lang="en-US" dirty="0">
                          <a:solidFill>
                            <a:schemeClr val="bg2">
                              <a:lumMod val="75000"/>
                            </a:schemeClr>
                          </a:solidFill>
                        </a:rPr>
                        <a:t>…</a:t>
                      </a:r>
                    </a:p>
                  </a:txBody>
                  <a:tcPr>
                    <a:solidFill>
                      <a:schemeClr val="tx2"/>
                    </a:solidFill>
                  </a:tcPr>
                </a:tc>
                <a:tc>
                  <a:txBody>
                    <a:bodyPr/>
                    <a:lstStyle/>
                    <a:p>
                      <a:r>
                        <a:rPr lang="en-US" dirty="0">
                          <a:solidFill>
                            <a:schemeClr val="bg2">
                              <a:lumMod val="75000"/>
                            </a:schemeClr>
                          </a:solidFill>
                        </a:rPr>
                        <a:t>…</a:t>
                      </a:r>
                    </a:p>
                  </a:txBody>
                  <a:tcPr>
                    <a:solidFill>
                      <a:schemeClr val="tx2"/>
                    </a:solidFill>
                  </a:tcPr>
                </a:tc>
                <a:tc>
                  <a:txBody>
                    <a:bodyPr/>
                    <a:lstStyle/>
                    <a:p>
                      <a:r>
                        <a:rPr lang="en-US" dirty="0">
                          <a:solidFill>
                            <a:schemeClr val="bg2">
                              <a:lumMod val="75000"/>
                            </a:schemeClr>
                          </a:solidFill>
                        </a:rPr>
                        <a:t>…</a:t>
                      </a:r>
                    </a:p>
                  </a:txBody>
                  <a:tcPr>
                    <a:solidFill>
                      <a:schemeClr val="tx2"/>
                    </a:solidFill>
                  </a:tcPr>
                </a:tc>
                <a:tc>
                  <a:txBody>
                    <a:bodyPr/>
                    <a:lstStyle/>
                    <a:p>
                      <a:endParaRPr lang="en-US" dirty="0">
                        <a:solidFill>
                          <a:schemeClr val="bg2">
                            <a:lumMod val="75000"/>
                          </a:schemeClr>
                        </a:solidFill>
                      </a:endParaRPr>
                    </a:p>
                  </a:txBody>
                  <a:tcPr>
                    <a:solidFill>
                      <a:schemeClr val="tx2"/>
                    </a:solidFill>
                  </a:tcPr>
                </a:tc>
                <a:tc>
                  <a:txBody>
                    <a:bodyPr/>
                    <a:lstStyle/>
                    <a:p>
                      <a:r>
                        <a:rPr lang="en-US" dirty="0">
                          <a:solidFill>
                            <a:schemeClr val="bg2">
                              <a:lumMod val="75000"/>
                            </a:schemeClr>
                          </a:solidFill>
                        </a:rPr>
                        <a:t>…</a:t>
                      </a:r>
                    </a:p>
                  </a:txBody>
                  <a:tcPr>
                    <a:solidFill>
                      <a:srgbClr val="004255"/>
                    </a:solidFill>
                  </a:tcPr>
                </a:tc>
                <a:tc>
                  <a:txBody>
                    <a:bodyPr/>
                    <a:lstStyle/>
                    <a:p>
                      <a:r>
                        <a:rPr lang="en-US" dirty="0">
                          <a:solidFill>
                            <a:schemeClr val="bg2">
                              <a:lumMod val="75000"/>
                            </a:schemeClr>
                          </a:solidFill>
                        </a:rPr>
                        <a:t>…</a:t>
                      </a:r>
                    </a:p>
                  </a:txBody>
                  <a:tcPr>
                    <a:solidFill>
                      <a:srgbClr val="004255"/>
                    </a:solidFill>
                  </a:tcPr>
                </a:tc>
                <a:tc>
                  <a:txBody>
                    <a:bodyPr/>
                    <a:lstStyle/>
                    <a:p>
                      <a:r>
                        <a:rPr lang="en-US" dirty="0">
                          <a:solidFill>
                            <a:schemeClr val="bg2">
                              <a:lumMod val="75000"/>
                            </a:schemeClr>
                          </a:solidFill>
                        </a:rPr>
                        <a:t>…</a:t>
                      </a:r>
                    </a:p>
                  </a:txBody>
                  <a:tcPr>
                    <a:solidFill>
                      <a:schemeClr val="tx2"/>
                    </a:solidFill>
                  </a:tcPr>
                </a:tc>
                <a:tc>
                  <a:txBody>
                    <a:bodyPr/>
                    <a:lstStyle/>
                    <a:p>
                      <a:r>
                        <a:rPr lang="en-US" b="1" dirty="0">
                          <a:solidFill>
                            <a:schemeClr val="bg2">
                              <a:lumMod val="75000"/>
                            </a:schemeClr>
                          </a:solidFill>
                        </a:rPr>
                        <a:t>…</a:t>
                      </a:r>
                    </a:p>
                  </a:txBody>
                  <a:tcPr>
                    <a:solidFill>
                      <a:schemeClr val="tx2"/>
                    </a:solidFill>
                  </a:tcPr>
                </a:tc>
                <a:extLst>
                  <a:ext uri="{0D108BD9-81ED-4DB2-BD59-A6C34878D82A}">
                    <a16:rowId xmlns:a16="http://schemas.microsoft.com/office/drawing/2014/main" val="3237426619"/>
                  </a:ext>
                </a:extLst>
              </a:tr>
            </a:tbl>
          </a:graphicData>
        </a:graphic>
      </p:graphicFrame>
      <p:sp>
        <p:nvSpPr>
          <p:cNvPr id="6" name="Rectangle 5">
            <a:extLst>
              <a:ext uri="{FF2B5EF4-FFF2-40B4-BE49-F238E27FC236}">
                <a16:creationId xmlns:a16="http://schemas.microsoft.com/office/drawing/2014/main" id="{CB49B315-BE9D-47CE-A3FE-B4256F4D70B0}"/>
              </a:ext>
            </a:extLst>
          </p:cNvPr>
          <p:cNvSpPr/>
          <p:nvPr/>
        </p:nvSpPr>
        <p:spPr>
          <a:xfrm>
            <a:off x="210312" y="958334"/>
            <a:ext cx="7490394" cy="369332"/>
          </a:xfrm>
          <a:prstGeom prst="rect">
            <a:avLst/>
          </a:prstGeom>
        </p:spPr>
        <p:txBody>
          <a:bodyPr wrap="square">
            <a:spAutoFit/>
          </a:bodyPr>
          <a:lstStyle/>
          <a:p>
            <a:r>
              <a:rPr lang="en-US" dirty="0"/>
              <a:t>Model Bias in Trained Models</a:t>
            </a:r>
          </a:p>
        </p:txBody>
      </p:sp>
    </p:spTree>
    <p:extLst>
      <p:ext uri="{BB962C8B-B14F-4D97-AF65-F5344CB8AC3E}">
        <p14:creationId xmlns:p14="http://schemas.microsoft.com/office/powerpoint/2010/main" val="141805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7C135-9971-6A41-8F71-1CA278251265}"/>
              </a:ext>
            </a:extLst>
          </p:cNvPr>
          <p:cNvSpPr>
            <a:spLocks noGrp="1"/>
          </p:cNvSpPr>
          <p:nvPr>
            <p:ph idx="1"/>
          </p:nvPr>
        </p:nvSpPr>
        <p:spPr>
          <a:xfrm>
            <a:off x="228602" y="928869"/>
            <a:ext cx="8541385" cy="3953729"/>
          </a:xfrm>
        </p:spPr>
        <p:txBody>
          <a:bodyPr/>
          <a:lstStyle/>
          <a:p>
            <a:pPr marL="256500" indent="-256500">
              <a:buFont typeface="Arial" panose="020B0604020202020204" pitchFamily="34" charset="0"/>
              <a:buChar char="•"/>
            </a:pPr>
            <a:r>
              <a:rPr lang="en-GB" dirty="0">
                <a:latin typeface="IBM Plex Sans" panose="020B0503050203000203" pitchFamily="34" charset="77"/>
              </a:rPr>
              <a:t>Monitor how AI makes predictions to individual transactions to ensure it produces fair outcomes. </a:t>
            </a:r>
          </a:p>
          <a:p>
            <a:pPr marL="256500" indent="-256500">
              <a:buFont typeface="Arial" panose="020B0604020202020204" pitchFamily="34" charset="0"/>
              <a:buChar char="•"/>
            </a:pPr>
            <a:r>
              <a:rPr lang="en-US" dirty="0">
                <a:latin typeface="IBM Plex Sans" panose="020B0503050203000203" pitchFamily="34" charset="77"/>
              </a:rPr>
              <a:t>Input</a:t>
            </a:r>
          </a:p>
          <a:p>
            <a:pPr marL="661500" lvl="1" indent="-250069">
              <a:buFont typeface="Courier New" panose="02070309020205020404" pitchFamily="49" charset="0"/>
              <a:buChar char="o"/>
            </a:pPr>
            <a:r>
              <a:rPr lang="en-US" dirty="0">
                <a:latin typeface="IBM Plex Sans" panose="020B0503050203000203" pitchFamily="34" charset="77"/>
              </a:rPr>
              <a:t>Model deployment, fairness attribute, favored/protected population, class label, favorable/unfavorable outcome.</a:t>
            </a:r>
          </a:p>
          <a:p>
            <a:pPr marL="256500" indent="-256500">
              <a:buFont typeface="Arial" panose="020B0604020202020204" pitchFamily="34" charset="0"/>
              <a:buChar char="•"/>
            </a:pPr>
            <a:r>
              <a:rPr lang="en-US" dirty="0">
                <a:latin typeface="IBM Plex Sans" panose="020B0503050203000203" pitchFamily="34" charset="77"/>
              </a:rPr>
              <a:t>Output: </a:t>
            </a:r>
          </a:p>
          <a:p>
            <a:pPr marL="656954" lvl="1" indent="-250069">
              <a:buFont typeface="Courier New" panose="02070309020205020404" pitchFamily="49" charset="0"/>
              <a:buChar char="o"/>
            </a:pPr>
            <a:r>
              <a:rPr lang="en-US" dirty="0">
                <a:latin typeface="IBM Plex Sans" panose="020B0503050203000203" pitchFamily="34" charset="77"/>
              </a:rPr>
              <a:t>Is the model biased on some attribute for a specific value (Gender=Female)</a:t>
            </a:r>
          </a:p>
          <a:p>
            <a:pPr marL="656954" lvl="1" indent="-250069">
              <a:buFont typeface="Courier New" panose="02070309020205020404" pitchFamily="49" charset="0"/>
              <a:buChar char="o"/>
            </a:pPr>
            <a:r>
              <a:rPr lang="en-US" dirty="0">
                <a:latin typeface="IBM Plex Sans" panose="020B0503050203000203" pitchFamily="34" charset="77"/>
              </a:rPr>
              <a:t>What is the source of the bias? (Model is biased for loan amount &gt; $2M)</a:t>
            </a:r>
          </a:p>
          <a:p>
            <a:pPr marL="656954" lvl="1" indent="-250069">
              <a:buFont typeface="Courier New" panose="02070309020205020404" pitchFamily="49" charset="0"/>
              <a:buChar char="o"/>
            </a:pPr>
            <a:r>
              <a:rPr lang="en-US" dirty="0">
                <a:latin typeface="IBM Plex Sans" panose="020B0503050203000203" pitchFamily="34" charset="77"/>
              </a:rPr>
              <a:t>Data which can be sent for manual labelling which will help mitigate bias.</a:t>
            </a:r>
          </a:p>
          <a:p>
            <a:pPr marL="656954" lvl="1" indent="-250069">
              <a:buFont typeface="Courier New" panose="02070309020205020404" pitchFamily="49" charset="0"/>
              <a:buChar char="o"/>
            </a:pPr>
            <a:r>
              <a:rPr lang="en-US" dirty="0">
                <a:latin typeface="IBM Plex Sans" panose="020B0503050203000203" pitchFamily="34" charset="77"/>
              </a:rPr>
              <a:t>Natural language explanation of how bias was computed and detected</a:t>
            </a:r>
          </a:p>
        </p:txBody>
      </p:sp>
      <p:sp>
        <p:nvSpPr>
          <p:cNvPr id="6" name="Title 1">
            <a:extLst>
              <a:ext uri="{FF2B5EF4-FFF2-40B4-BE49-F238E27FC236}">
                <a16:creationId xmlns:a16="http://schemas.microsoft.com/office/drawing/2014/main" id="{10D38E2D-53F2-4588-BE42-2369C0C6CF95}"/>
              </a:ext>
            </a:extLst>
          </p:cNvPr>
          <p:cNvSpPr>
            <a:spLocks noGrp="1"/>
          </p:cNvSpPr>
          <p:nvPr>
            <p:ph type="title"/>
          </p:nvPr>
        </p:nvSpPr>
        <p:spPr>
          <a:xfrm>
            <a:off x="228600" y="185219"/>
            <a:ext cx="5627077" cy="640080"/>
          </a:xfrm>
        </p:spPr>
        <p:txBody>
          <a:bodyPr/>
          <a:lstStyle/>
          <a:p>
            <a:r>
              <a:rPr lang="en-US" dirty="0"/>
              <a:t>Model Fairness</a:t>
            </a:r>
          </a:p>
        </p:txBody>
      </p:sp>
    </p:spTree>
    <p:extLst>
      <p:ext uri="{BB962C8B-B14F-4D97-AF65-F5344CB8AC3E}">
        <p14:creationId xmlns:p14="http://schemas.microsoft.com/office/powerpoint/2010/main" val="17219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5219"/>
            <a:ext cx="5627077" cy="640080"/>
          </a:xfrm>
        </p:spPr>
        <p:txBody>
          <a:bodyPr/>
          <a:lstStyle/>
          <a:p>
            <a:r>
              <a:rPr lang="en-US" dirty="0"/>
              <a:t>Model Explainability</a:t>
            </a:r>
          </a:p>
        </p:txBody>
      </p:sp>
      <p:sp>
        <p:nvSpPr>
          <p:cNvPr id="3" name="Text Placeholder 2"/>
          <p:cNvSpPr>
            <a:spLocks noGrp="1"/>
          </p:cNvSpPr>
          <p:nvPr>
            <p:ph type="body" sz="quarter" idx="14"/>
          </p:nvPr>
        </p:nvSpPr>
        <p:spPr>
          <a:xfrm>
            <a:off x="228600" y="727160"/>
            <a:ext cx="4447357" cy="1229594"/>
          </a:xfrm>
        </p:spPr>
        <p:txBody>
          <a:bodyPr/>
          <a:lstStyle/>
          <a:p>
            <a:r>
              <a:rPr lang="en-US" b="1" dirty="0"/>
              <a:t>Description:</a:t>
            </a:r>
          </a:p>
          <a:p>
            <a:r>
              <a:rPr lang="en-US" dirty="0"/>
              <a:t>Allows operations users to query based on a business transaction ID and obtain an explanation of why an AI recommendation was made in terms they understand</a:t>
            </a:r>
          </a:p>
        </p:txBody>
      </p:sp>
      <p:sp>
        <p:nvSpPr>
          <p:cNvPr id="4" name="Text Placeholder 3"/>
          <p:cNvSpPr>
            <a:spLocks noGrp="1"/>
          </p:cNvSpPr>
          <p:nvPr>
            <p:ph type="body" sz="quarter" idx="15"/>
          </p:nvPr>
        </p:nvSpPr>
        <p:spPr>
          <a:xfrm>
            <a:off x="238125" y="2149311"/>
            <a:ext cx="4229101" cy="2494848"/>
          </a:xfrm>
        </p:spPr>
        <p:txBody>
          <a:bodyPr>
            <a:normAutofit fontScale="92500" lnSpcReduction="10000"/>
          </a:bodyPr>
          <a:lstStyle/>
          <a:p>
            <a:r>
              <a:rPr lang="en-US" b="1" dirty="0"/>
              <a:t>Value Add:</a:t>
            </a:r>
          </a:p>
          <a:p>
            <a:pPr marL="257175" indent="-257175">
              <a:buFont typeface="Arial" charset="0"/>
              <a:buChar char="•"/>
            </a:pPr>
            <a:r>
              <a:rPr lang="en-US" dirty="0"/>
              <a:t>Request an explanation for prediction so any </a:t>
            </a:r>
            <a:r>
              <a:rPr lang="en-US" b="1" dirty="0"/>
              <a:t>business user or operations engineer can understand how the model arrived at it’s outcome</a:t>
            </a:r>
          </a:p>
          <a:p>
            <a:pPr marL="257175" indent="-257175">
              <a:buFont typeface="Arial" charset="0"/>
              <a:buChar char="•"/>
            </a:pPr>
            <a:r>
              <a:rPr lang="en-US" b="1" dirty="0"/>
              <a:t>Delivers Trust in  AI</a:t>
            </a:r>
            <a:r>
              <a:rPr lang="en-US" dirty="0"/>
              <a:t>  by providing transparency  into how AI is effecting business outcomes</a:t>
            </a:r>
          </a:p>
          <a:p>
            <a:pPr marL="257175" indent="-257175">
              <a:buFont typeface="Arial" charset="0"/>
              <a:buChar char="•"/>
            </a:pPr>
            <a:r>
              <a:rPr lang="en-US" b="1" dirty="0"/>
              <a:t>Provides insight into potential issues </a:t>
            </a:r>
            <a:r>
              <a:rPr lang="en-US" dirty="0"/>
              <a:t>with model fairness or skew</a:t>
            </a:r>
          </a:p>
          <a:p>
            <a:endParaRPr lang="en-US" b="1" dirty="0"/>
          </a:p>
        </p:txBody>
      </p:sp>
      <p:pic>
        <p:nvPicPr>
          <p:cNvPr id="6" name="Picture 5"/>
          <p:cNvPicPr>
            <a:picLocks noChangeAspect="1"/>
          </p:cNvPicPr>
          <p:nvPr/>
        </p:nvPicPr>
        <p:blipFill>
          <a:blip r:embed="rId3"/>
          <a:stretch>
            <a:fillRect/>
          </a:stretch>
        </p:blipFill>
        <p:spPr>
          <a:xfrm>
            <a:off x="4562475" y="2466975"/>
            <a:ext cx="19050" cy="209550"/>
          </a:xfrm>
          <a:prstGeom prst="rect">
            <a:avLst/>
          </a:prstGeom>
        </p:spPr>
      </p:pic>
      <p:pic>
        <p:nvPicPr>
          <p:cNvPr id="7" name="Picture 6"/>
          <p:cNvPicPr>
            <a:picLocks noChangeAspect="1"/>
          </p:cNvPicPr>
          <p:nvPr/>
        </p:nvPicPr>
        <p:blipFill>
          <a:blip r:embed="rId3"/>
          <a:stretch>
            <a:fillRect/>
          </a:stretch>
        </p:blipFill>
        <p:spPr>
          <a:xfrm>
            <a:off x="4676775" y="2581275"/>
            <a:ext cx="19050" cy="209550"/>
          </a:xfrm>
          <a:prstGeom prst="rect">
            <a:avLst/>
          </a:prstGeom>
        </p:spPr>
      </p:pic>
      <p:pic>
        <p:nvPicPr>
          <p:cNvPr id="12" name="Picture 11">
            <a:extLst>
              <a:ext uri="{FF2B5EF4-FFF2-40B4-BE49-F238E27FC236}">
                <a16:creationId xmlns:a16="http://schemas.microsoft.com/office/drawing/2014/main" id="{DFF30007-66C9-9F4B-96C2-06A7C29B340C}"/>
              </a:ext>
            </a:extLst>
          </p:cNvPr>
          <p:cNvPicPr>
            <a:picLocks noChangeAspect="1"/>
          </p:cNvPicPr>
          <p:nvPr/>
        </p:nvPicPr>
        <p:blipFill>
          <a:blip r:embed="rId4"/>
          <a:stretch>
            <a:fillRect/>
          </a:stretch>
        </p:blipFill>
        <p:spPr>
          <a:xfrm>
            <a:off x="4695826" y="1184280"/>
            <a:ext cx="4249703" cy="3135778"/>
          </a:xfrm>
          <a:prstGeom prst="rect">
            <a:avLst/>
          </a:prstGeom>
        </p:spPr>
      </p:pic>
    </p:spTree>
    <p:extLst>
      <p:ext uri="{BB962C8B-B14F-4D97-AF65-F5344CB8AC3E}">
        <p14:creationId xmlns:p14="http://schemas.microsoft.com/office/powerpoint/2010/main" val="1124904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70030-A30D-4CB5-B1A1-C59B4CA8DB94}"/>
              </a:ext>
            </a:extLst>
          </p:cNvPr>
          <p:cNvSpPr>
            <a:spLocks noGrp="1"/>
          </p:cNvSpPr>
          <p:nvPr>
            <p:ph type="title"/>
          </p:nvPr>
        </p:nvSpPr>
        <p:spPr>
          <a:xfrm>
            <a:off x="335451" y="1106302"/>
            <a:ext cx="5531949" cy="1610243"/>
          </a:xfrm>
        </p:spPr>
        <p:txBody>
          <a:bodyPr/>
          <a:lstStyle/>
          <a:p>
            <a:r>
              <a:rPr lang="fr-FR" dirty="0"/>
              <a:t>AI Open </a:t>
            </a:r>
            <a:r>
              <a:rPr lang="fr-FR" dirty="0" err="1"/>
              <a:t>Scale</a:t>
            </a:r>
            <a:r>
              <a:rPr lang="fr-FR" dirty="0"/>
              <a:t>:</a:t>
            </a:r>
            <a:br>
              <a:rPr lang="fr-FR" dirty="0"/>
            </a:br>
            <a:br>
              <a:rPr lang="fr-FR" dirty="0"/>
            </a:br>
            <a:endParaRPr lang="en-GB" dirty="0"/>
          </a:p>
        </p:txBody>
      </p:sp>
    </p:spTree>
    <p:extLst>
      <p:ext uri="{BB962C8B-B14F-4D97-AF65-F5344CB8AC3E}">
        <p14:creationId xmlns:p14="http://schemas.microsoft.com/office/powerpoint/2010/main" val="355224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5FA696A8-E4A8-C740-BCF2-F16D3C89ED68}"/>
              </a:ext>
            </a:extLst>
          </p:cNvPr>
          <p:cNvSpPr/>
          <p:nvPr/>
        </p:nvSpPr>
        <p:spPr>
          <a:xfrm rot="5400000">
            <a:off x="680671" y="1353401"/>
            <a:ext cx="1536491" cy="223453"/>
          </a:xfrm>
          <a:prstGeom prst="rightArrow">
            <a:avLst/>
          </a:prstGeom>
          <a:solidFill>
            <a:schemeClr val="bg2">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21" name="Rectangle 20">
            <a:extLst>
              <a:ext uri="{FF2B5EF4-FFF2-40B4-BE49-F238E27FC236}">
                <a16:creationId xmlns:a16="http://schemas.microsoft.com/office/drawing/2014/main" id="{957BBE2D-0880-AD4B-9FC0-EAA7EBD3C5EB}"/>
              </a:ext>
            </a:extLst>
          </p:cNvPr>
          <p:cNvSpPr/>
          <p:nvPr/>
        </p:nvSpPr>
        <p:spPr>
          <a:xfrm>
            <a:off x="2570533" y="222987"/>
            <a:ext cx="5493309" cy="4802306"/>
          </a:xfrm>
          <a:prstGeom prst="rect">
            <a:avLst/>
          </a:prstGeom>
          <a:noFill/>
          <a:ln w="19050">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5" name="Right Arrow 4">
            <a:extLst>
              <a:ext uri="{FF2B5EF4-FFF2-40B4-BE49-F238E27FC236}">
                <a16:creationId xmlns:a16="http://schemas.microsoft.com/office/drawing/2014/main" id="{0A6EF392-A555-754C-916A-6B1AC5E59536}"/>
              </a:ext>
            </a:extLst>
          </p:cNvPr>
          <p:cNvSpPr/>
          <p:nvPr/>
        </p:nvSpPr>
        <p:spPr>
          <a:xfrm>
            <a:off x="746064" y="810416"/>
            <a:ext cx="2598922" cy="217107"/>
          </a:xfrm>
          <a:prstGeom prst="rightArrow">
            <a:avLst/>
          </a:prstGeom>
          <a:solidFill>
            <a:schemeClr val="bg2">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23" name="Bent Arrow 22">
            <a:extLst>
              <a:ext uri="{FF2B5EF4-FFF2-40B4-BE49-F238E27FC236}">
                <a16:creationId xmlns:a16="http://schemas.microsoft.com/office/drawing/2014/main" id="{CF8131BF-3DF3-084C-B87E-829C9880578A}"/>
              </a:ext>
            </a:extLst>
          </p:cNvPr>
          <p:cNvSpPr/>
          <p:nvPr/>
        </p:nvSpPr>
        <p:spPr>
          <a:xfrm rot="5400000">
            <a:off x="3582594" y="1621825"/>
            <a:ext cx="2145630" cy="568466"/>
          </a:xfrm>
          <a:prstGeom prst="bentArrow">
            <a:avLst>
              <a:gd name="adj1" fmla="val 20515"/>
              <a:gd name="adj2" fmla="val 22648"/>
              <a:gd name="adj3" fmla="val 16722"/>
              <a:gd name="adj4" fmla="val 43750"/>
            </a:avLst>
          </a:prstGeom>
          <a:solidFill>
            <a:schemeClr val="bg2">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25" name="Title 1">
            <a:extLst>
              <a:ext uri="{FF2B5EF4-FFF2-40B4-BE49-F238E27FC236}">
                <a16:creationId xmlns:a16="http://schemas.microsoft.com/office/drawing/2014/main" id="{6C586D6A-1BD9-B846-834C-C9454CE41EB5}"/>
              </a:ext>
            </a:extLst>
          </p:cNvPr>
          <p:cNvSpPr txBox="1">
            <a:spLocks/>
          </p:cNvSpPr>
          <p:nvPr/>
        </p:nvSpPr>
        <p:spPr>
          <a:xfrm>
            <a:off x="4194751" y="3009112"/>
            <a:ext cx="1404650" cy="353412"/>
          </a:xfrm>
          <a:prstGeom prst="rect">
            <a:avLst/>
          </a:prstGeom>
          <a:solidFill>
            <a:schemeClr val="bg2"/>
          </a:solid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3-5x reduction in time-to-market</a:t>
            </a:r>
          </a:p>
        </p:txBody>
      </p:sp>
      <p:sp>
        <p:nvSpPr>
          <p:cNvPr id="44" name="Title 1">
            <a:extLst>
              <a:ext uri="{FF2B5EF4-FFF2-40B4-BE49-F238E27FC236}">
                <a16:creationId xmlns:a16="http://schemas.microsoft.com/office/drawing/2014/main" id="{CE1D3496-F77A-3346-864D-C472785A6C4C}"/>
              </a:ext>
            </a:extLst>
          </p:cNvPr>
          <p:cNvSpPr txBox="1">
            <a:spLocks/>
          </p:cNvSpPr>
          <p:nvPr/>
        </p:nvSpPr>
        <p:spPr>
          <a:xfrm>
            <a:off x="99042" y="1211831"/>
            <a:ext cx="686150" cy="198621"/>
          </a:xfrm>
          <a:prstGeom prst="rect">
            <a:avLst/>
          </a:prstGeom>
          <a:no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EAEAEA">
                    <a:lumMod val="25000"/>
                  </a:srgbClr>
                </a:solidFill>
                <a:latin typeface="Helvetica Neue Thin" panose="020B0403020202020204" pitchFamily="34" charset="0"/>
                <a:ea typeface="Helvetica Neue Thin" panose="020B0403020202020204" pitchFamily="34" charset="0"/>
                <a:cs typeface="Helvetica Neue" panose="02000503000000020004" pitchFamily="2" charset="0"/>
              </a:rPr>
              <a:t>business owner</a:t>
            </a:r>
          </a:p>
        </p:txBody>
      </p:sp>
      <p:sp>
        <p:nvSpPr>
          <p:cNvPr id="31" name="Title 1">
            <a:extLst>
              <a:ext uri="{FF2B5EF4-FFF2-40B4-BE49-F238E27FC236}">
                <a16:creationId xmlns:a16="http://schemas.microsoft.com/office/drawing/2014/main" id="{0A2F558C-38E7-5140-9183-7BE9376BFDB8}"/>
              </a:ext>
            </a:extLst>
          </p:cNvPr>
          <p:cNvSpPr txBox="1">
            <a:spLocks/>
          </p:cNvSpPr>
          <p:nvPr/>
        </p:nvSpPr>
        <p:spPr>
          <a:xfrm>
            <a:off x="824457" y="2342691"/>
            <a:ext cx="1225740" cy="311742"/>
          </a:xfrm>
          <a:prstGeom prst="rect">
            <a:avLst/>
          </a:prstGeom>
          <a:solidFill>
            <a:schemeClr val="bg2"/>
          </a:solid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DB2663"/>
                </a:solidFill>
                <a:latin typeface="Helvetica Neue" panose="02000503000000020004" pitchFamily="2" charset="0"/>
                <a:ea typeface="Helvetica Neue" panose="02000503000000020004" pitchFamily="2" charset="0"/>
                <a:cs typeface="Helvetica Neue" panose="02000503000000020004" pitchFamily="2" charset="0"/>
              </a:rPr>
              <a:t>0% of potential AI Systems allowed to proceed</a:t>
            </a:r>
          </a:p>
        </p:txBody>
      </p:sp>
      <p:sp>
        <p:nvSpPr>
          <p:cNvPr id="34" name="Title 1">
            <a:extLst>
              <a:ext uri="{FF2B5EF4-FFF2-40B4-BE49-F238E27FC236}">
                <a16:creationId xmlns:a16="http://schemas.microsoft.com/office/drawing/2014/main" id="{59AB5BD1-8AD7-7F49-AC24-77CA2A45092A}"/>
              </a:ext>
            </a:extLst>
          </p:cNvPr>
          <p:cNvSpPr txBox="1">
            <a:spLocks/>
          </p:cNvSpPr>
          <p:nvPr/>
        </p:nvSpPr>
        <p:spPr>
          <a:xfrm>
            <a:off x="3250636" y="799686"/>
            <a:ext cx="1181988" cy="311742"/>
          </a:xfrm>
          <a:prstGeom prst="rect">
            <a:avLst/>
          </a:prstGeom>
          <a:no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100% understandable</a:t>
            </a:r>
          </a:p>
        </p:txBody>
      </p:sp>
      <p:pic>
        <p:nvPicPr>
          <p:cNvPr id="40" name="Picture 39">
            <a:extLst>
              <a:ext uri="{FF2B5EF4-FFF2-40B4-BE49-F238E27FC236}">
                <a16:creationId xmlns:a16="http://schemas.microsoft.com/office/drawing/2014/main" id="{ED271E67-8C64-4F49-97B5-EC38136ABAC0}"/>
              </a:ext>
            </a:extLst>
          </p:cNvPr>
          <p:cNvPicPr>
            <a:picLocks noChangeAspect="1"/>
          </p:cNvPicPr>
          <p:nvPr/>
        </p:nvPicPr>
        <p:blipFill>
          <a:blip r:embed="rId3"/>
          <a:stretch>
            <a:fillRect/>
          </a:stretch>
        </p:blipFill>
        <p:spPr>
          <a:xfrm>
            <a:off x="250390" y="654188"/>
            <a:ext cx="383504" cy="441611"/>
          </a:xfrm>
          <a:prstGeom prst="rect">
            <a:avLst/>
          </a:prstGeom>
        </p:spPr>
      </p:pic>
      <p:pic>
        <p:nvPicPr>
          <p:cNvPr id="45" name="Picture 44">
            <a:extLst>
              <a:ext uri="{FF2B5EF4-FFF2-40B4-BE49-F238E27FC236}">
                <a16:creationId xmlns:a16="http://schemas.microsoft.com/office/drawing/2014/main" id="{7D302850-4DBF-3446-A874-F8FB806F9EB5}"/>
              </a:ext>
            </a:extLst>
          </p:cNvPr>
          <p:cNvPicPr>
            <a:picLocks noChangeAspect="1"/>
          </p:cNvPicPr>
          <p:nvPr/>
        </p:nvPicPr>
        <p:blipFill>
          <a:blip r:embed="rId4"/>
          <a:stretch>
            <a:fillRect/>
          </a:stretch>
        </p:blipFill>
        <p:spPr>
          <a:xfrm>
            <a:off x="3993242" y="3920746"/>
            <a:ext cx="689995" cy="566414"/>
          </a:xfrm>
          <a:prstGeom prst="rect">
            <a:avLst/>
          </a:prstGeom>
        </p:spPr>
      </p:pic>
      <p:pic>
        <p:nvPicPr>
          <p:cNvPr id="46" name="Picture 45">
            <a:extLst>
              <a:ext uri="{FF2B5EF4-FFF2-40B4-BE49-F238E27FC236}">
                <a16:creationId xmlns:a16="http://schemas.microsoft.com/office/drawing/2014/main" id="{69397D21-4203-644D-9873-6A0C39D25663}"/>
              </a:ext>
            </a:extLst>
          </p:cNvPr>
          <p:cNvPicPr>
            <a:picLocks noChangeAspect="1"/>
          </p:cNvPicPr>
          <p:nvPr/>
        </p:nvPicPr>
        <p:blipFill>
          <a:blip r:embed="rId5"/>
          <a:stretch>
            <a:fillRect/>
          </a:stretch>
        </p:blipFill>
        <p:spPr>
          <a:xfrm>
            <a:off x="3202016" y="1368336"/>
            <a:ext cx="446482" cy="580426"/>
          </a:xfrm>
          <a:prstGeom prst="rect">
            <a:avLst/>
          </a:prstGeom>
        </p:spPr>
      </p:pic>
      <p:sp>
        <p:nvSpPr>
          <p:cNvPr id="48" name="Title 1">
            <a:extLst>
              <a:ext uri="{FF2B5EF4-FFF2-40B4-BE49-F238E27FC236}">
                <a16:creationId xmlns:a16="http://schemas.microsoft.com/office/drawing/2014/main" id="{8052E93A-1BA8-2143-8D66-4497EB25F723}"/>
              </a:ext>
            </a:extLst>
          </p:cNvPr>
          <p:cNvSpPr txBox="1">
            <a:spLocks/>
          </p:cNvSpPr>
          <p:nvPr/>
        </p:nvSpPr>
        <p:spPr>
          <a:xfrm>
            <a:off x="2871287" y="1947209"/>
            <a:ext cx="1059395" cy="353412"/>
          </a:xfrm>
          <a:prstGeom prst="rect">
            <a:avLst/>
          </a:prstGeom>
          <a:solidFill>
            <a:schemeClr val="bg2"/>
          </a:solid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000000"/>
                </a:solidFill>
                <a:latin typeface="Helvetica Neue Thin" panose="020B0403020202020204" pitchFamily="34" charset="0"/>
                <a:ea typeface="Helvetica Neue Thin" panose="020B0403020202020204" pitchFamily="34" charset="0"/>
                <a:cs typeface="Helvetica Neue" panose="02000503000000020004" pitchFamily="2" charset="0"/>
              </a:rPr>
              <a:t>IT and dev ops</a:t>
            </a:r>
          </a:p>
        </p:txBody>
      </p:sp>
      <p:sp>
        <p:nvSpPr>
          <p:cNvPr id="14" name="Rounded Rectangle 13">
            <a:extLst>
              <a:ext uri="{FF2B5EF4-FFF2-40B4-BE49-F238E27FC236}">
                <a16:creationId xmlns:a16="http://schemas.microsoft.com/office/drawing/2014/main" id="{0F735A56-8114-D54C-A901-6323DC2DBB22}"/>
              </a:ext>
            </a:extLst>
          </p:cNvPr>
          <p:cNvSpPr/>
          <p:nvPr/>
        </p:nvSpPr>
        <p:spPr>
          <a:xfrm>
            <a:off x="3949878" y="1294894"/>
            <a:ext cx="1743913" cy="925247"/>
          </a:xfrm>
          <a:prstGeom prst="roundRect">
            <a:avLst/>
          </a:prstGeom>
          <a:solidFill>
            <a:schemeClr val="bg2"/>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r>
              <a:rPr lang="en-US" sz="105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 don’t want to waste time.  Are there out-of-the-box tools </a:t>
            </a:r>
            <a:r>
              <a:rPr lang="en-US" sz="105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and frameworks to </a:t>
            </a:r>
            <a:r>
              <a:rPr lang="en-US" sz="105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deploy and instrument my </a:t>
            </a:r>
            <a:r>
              <a:rPr lang="en-US" sz="105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AI System?</a:t>
            </a:r>
            <a:endParaRPr lang="en-US" sz="105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Rounded Rectangle 49">
            <a:extLst>
              <a:ext uri="{FF2B5EF4-FFF2-40B4-BE49-F238E27FC236}">
                <a16:creationId xmlns:a16="http://schemas.microsoft.com/office/drawing/2014/main" id="{052BA256-D1C6-D947-8473-A592099C2443}"/>
              </a:ext>
            </a:extLst>
          </p:cNvPr>
          <p:cNvSpPr/>
          <p:nvPr/>
        </p:nvSpPr>
        <p:spPr>
          <a:xfrm>
            <a:off x="2133118" y="760280"/>
            <a:ext cx="840699" cy="311742"/>
          </a:xfrm>
          <a:prstGeom prst="roundRect">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IBM AI </a:t>
            </a:r>
            <a:r>
              <a:rPr lang="en-US" sz="1050" dirty="0" err="1">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OpenScale</a:t>
            </a:r>
            <a:endParaRPr lang="en-US" sz="105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Rounded Rectangle 50">
            <a:extLst>
              <a:ext uri="{FF2B5EF4-FFF2-40B4-BE49-F238E27FC236}">
                <a16:creationId xmlns:a16="http://schemas.microsoft.com/office/drawing/2014/main" id="{0F5DBA7F-AC02-EF41-BE1C-3BF15D94717F}"/>
              </a:ext>
            </a:extLst>
          </p:cNvPr>
          <p:cNvSpPr/>
          <p:nvPr/>
        </p:nvSpPr>
        <p:spPr>
          <a:xfrm>
            <a:off x="1112382" y="1594762"/>
            <a:ext cx="692395" cy="265439"/>
          </a:xfrm>
          <a:prstGeom prst="roundRect">
            <a:avLst/>
          </a:prstGeom>
          <a:solidFill>
            <a:schemeClr val="bg2"/>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DB2663"/>
                </a:solidFill>
                <a:latin typeface="Helvetica Neue" panose="02000503000000020004" pitchFamily="2" charset="0"/>
                <a:ea typeface="Helvetica Neue" panose="02000503000000020004" pitchFamily="2" charset="0"/>
                <a:cs typeface="Helvetica Neue" panose="02000503000000020004" pitchFamily="2" charset="0"/>
              </a:rPr>
              <a:t>nothing</a:t>
            </a:r>
          </a:p>
        </p:txBody>
      </p:sp>
      <p:sp>
        <p:nvSpPr>
          <p:cNvPr id="53" name="Rounded Rectangle 52">
            <a:extLst>
              <a:ext uri="{FF2B5EF4-FFF2-40B4-BE49-F238E27FC236}">
                <a16:creationId xmlns:a16="http://schemas.microsoft.com/office/drawing/2014/main" id="{79D4FADB-10C8-BE4B-B7D6-0301BE4E0E8B}"/>
              </a:ext>
            </a:extLst>
          </p:cNvPr>
          <p:cNvSpPr/>
          <p:nvPr/>
        </p:nvSpPr>
        <p:spPr>
          <a:xfrm>
            <a:off x="4504520" y="2443174"/>
            <a:ext cx="596575" cy="265439"/>
          </a:xfrm>
          <a:prstGeom prst="roundRect">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yes</a:t>
            </a:r>
          </a:p>
        </p:txBody>
      </p:sp>
      <p:sp>
        <p:nvSpPr>
          <p:cNvPr id="17" name="U-Turn Arrow 16">
            <a:extLst>
              <a:ext uri="{FF2B5EF4-FFF2-40B4-BE49-F238E27FC236}">
                <a16:creationId xmlns:a16="http://schemas.microsoft.com/office/drawing/2014/main" id="{73ACC1D4-14EA-214A-921D-AF8A595CF979}"/>
              </a:ext>
            </a:extLst>
          </p:cNvPr>
          <p:cNvSpPr/>
          <p:nvPr/>
        </p:nvSpPr>
        <p:spPr>
          <a:xfrm flipV="1">
            <a:off x="4732256" y="3409660"/>
            <a:ext cx="2743201" cy="1077500"/>
          </a:xfrm>
          <a:prstGeom prst="uturnArrow">
            <a:avLst>
              <a:gd name="adj1" fmla="val 9130"/>
              <a:gd name="adj2" fmla="val 11118"/>
              <a:gd name="adj3" fmla="val 12004"/>
              <a:gd name="adj4" fmla="val 43750"/>
              <a:gd name="adj5" fmla="val 100000"/>
            </a:avLst>
          </a:prstGeom>
          <a:solidFill>
            <a:schemeClr val="bg2">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56" name="Rounded Rectangle 55">
            <a:extLst>
              <a:ext uri="{FF2B5EF4-FFF2-40B4-BE49-F238E27FC236}">
                <a16:creationId xmlns:a16="http://schemas.microsoft.com/office/drawing/2014/main" id="{921BCCD4-1DF7-224D-BA38-B18DB693170B}"/>
              </a:ext>
            </a:extLst>
          </p:cNvPr>
          <p:cNvSpPr/>
          <p:nvPr/>
        </p:nvSpPr>
        <p:spPr>
          <a:xfrm>
            <a:off x="5072814" y="3615532"/>
            <a:ext cx="1904170" cy="1296315"/>
          </a:xfrm>
          <a:prstGeom prst="roundRect">
            <a:avLst/>
          </a:prstGeom>
          <a:solidFill>
            <a:schemeClr val="bg2"/>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my AI System isn’t instrumented then I can’t understand and improve it. Can I get all system sessions monitored and traced down to individual predictions?</a:t>
            </a:r>
          </a:p>
        </p:txBody>
      </p:sp>
      <p:sp>
        <p:nvSpPr>
          <p:cNvPr id="57" name="Rounded Rectangle 56">
            <a:extLst>
              <a:ext uri="{FF2B5EF4-FFF2-40B4-BE49-F238E27FC236}">
                <a16:creationId xmlns:a16="http://schemas.microsoft.com/office/drawing/2014/main" id="{A4B4713B-5A6E-5246-8086-9B2AADD6BE65}"/>
              </a:ext>
            </a:extLst>
          </p:cNvPr>
          <p:cNvSpPr/>
          <p:nvPr/>
        </p:nvSpPr>
        <p:spPr>
          <a:xfrm>
            <a:off x="7153413" y="3869543"/>
            <a:ext cx="389914" cy="265439"/>
          </a:xfrm>
          <a:prstGeom prst="roundRect">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yes</a:t>
            </a:r>
          </a:p>
        </p:txBody>
      </p:sp>
      <p:sp>
        <p:nvSpPr>
          <p:cNvPr id="58" name="Title 1">
            <a:extLst>
              <a:ext uri="{FF2B5EF4-FFF2-40B4-BE49-F238E27FC236}">
                <a16:creationId xmlns:a16="http://schemas.microsoft.com/office/drawing/2014/main" id="{0146DF71-EC08-3B4C-ABCD-47039E586BD5}"/>
              </a:ext>
            </a:extLst>
          </p:cNvPr>
          <p:cNvSpPr txBox="1">
            <a:spLocks/>
          </p:cNvSpPr>
          <p:nvPr/>
        </p:nvSpPr>
        <p:spPr>
          <a:xfrm>
            <a:off x="3788666" y="4481060"/>
            <a:ext cx="1059395" cy="353412"/>
          </a:xfrm>
          <a:prstGeom prst="rect">
            <a:avLst/>
          </a:prstGeom>
          <a:solidFill>
            <a:schemeClr val="bg2"/>
          </a:solid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000000"/>
                </a:solidFill>
                <a:latin typeface="Helvetica Neue Thin" panose="020B0403020202020204" pitchFamily="34" charset="0"/>
                <a:ea typeface="Helvetica Neue Thin" panose="020B0403020202020204" pitchFamily="34" charset="0"/>
                <a:cs typeface="Helvetica Neue" panose="02000503000000020004" pitchFamily="2" charset="0"/>
              </a:rPr>
              <a:t>data science team</a:t>
            </a:r>
          </a:p>
        </p:txBody>
      </p:sp>
      <p:sp>
        <p:nvSpPr>
          <p:cNvPr id="59" name="Title 1">
            <a:extLst>
              <a:ext uri="{FF2B5EF4-FFF2-40B4-BE49-F238E27FC236}">
                <a16:creationId xmlns:a16="http://schemas.microsoft.com/office/drawing/2014/main" id="{DF51E2CB-0375-A847-A55B-CDCD5C25FD4E}"/>
              </a:ext>
            </a:extLst>
          </p:cNvPr>
          <p:cNvSpPr txBox="1">
            <a:spLocks/>
          </p:cNvSpPr>
          <p:nvPr/>
        </p:nvSpPr>
        <p:spPr>
          <a:xfrm>
            <a:off x="4100482" y="3009112"/>
            <a:ext cx="1404650" cy="353412"/>
          </a:xfrm>
          <a:prstGeom prst="rect">
            <a:avLst/>
          </a:prstGeom>
          <a:solidFill>
            <a:schemeClr val="bg2"/>
          </a:solid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3-5x reduction in time-to-market</a:t>
            </a:r>
          </a:p>
        </p:txBody>
      </p:sp>
      <p:sp>
        <p:nvSpPr>
          <p:cNvPr id="60" name="Title 1">
            <a:extLst>
              <a:ext uri="{FF2B5EF4-FFF2-40B4-BE49-F238E27FC236}">
                <a16:creationId xmlns:a16="http://schemas.microsoft.com/office/drawing/2014/main" id="{6507E6D0-6AD6-044A-9005-E64C0AB435D1}"/>
              </a:ext>
            </a:extLst>
          </p:cNvPr>
          <p:cNvSpPr txBox="1">
            <a:spLocks/>
          </p:cNvSpPr>
          <p:nvPr/>
        </p:nvSpPr>
        <p:spPr>
          <a:xfrm>
            <a:off x="6740108" y="2708613"/>
            <a:ext cx="1197261" cy="662360"/>
          </a:xfrm>
          <a:prstGeom prst="rect">
            <a:avLst/>
          </a:prstGeom>
          <a:solidFill>
            <a:schemeClr val="bg2"/>
          </a:solid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Improved performance of AI system from 50% to 300%</a:t>
            </a:r>
          </a:p>
        </p:txBody>
      </p:sp>
      <p:sp>
        <p:nvSpPr>
          <p:cNvPr id="61" name="Rounded Rectangle 60">
            <a:extLst>
              <a:ext uri="{FF2B5EF4-FFF2-40B4-BE49-F238E27FC236}">
                <a16:creationId xmlns:a16="http://schemas.microsoft.com/office/drawing/2014/main" id="{4934A39A-8975-9341-9E16-EC69A938DDC9}"/>
              </a:ext>
            </a:extLst>
          </p:cNvPr>
          <p:cNvSpPr/>
          <p:nvPr/>
        </p:nvSpPr>
        <p:spPr>
          <a:xfrm>
            <a:off x="886923" y="512333"/>
            <a:ext cx="1142748" cy="798809"/>
          </a:xfrm>
          <a:prstGeom prst="roundRect">
            <a:avLst/>
          </a:prstGeom>
          <a:solidFill>
            <a:schemeClr val="bg2"/>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algn="ctr" defTabSz="685783"/>
            <a:r>
              <a:rPr lang="en-US" sz="1050" dirty="0">
                <a:solidFill>
                  <a:srgbClr val="000000"/>
                </a:solidFill>
              </a:rPr>
              <a:t>I won’t built an AI System that I can’t understand.  What can I do?</a:t>
            </a:r>
          </a:p>
        </p:txBody>
      </p:sp>
      <p:sp>
        <p:nvSpPr>
          <p:cNvPr id="62" name="Right Arrow 61">
            <a:extLst>
              <a:ext uri="{FF2B5EF4-FFF2-40B4-BE49-F238E27FC236}">
                <a16:creationId xmlns:a16="http://schemas.microsoft.com/office/drawing/2014/main" id="{46D4AF2D-2E05-C149-AC7E-B11530BBCD01}"/>
              </a:ext>
            </a:extLst>
          </p:cNvPr>
          <p:cNvSpPr/>
          <p:nvPr/>
        </p:nvSpPr>
        <p:spPr>
          <a:xfrm rot="16200000">
            <a:off x="7112709" y="2291687"/>
            <a:ext cx="508386" cy="217108"/>
          </a:xfrm>
          <a:prstGeom prst="rightArrow">
            <a:avLst/>
          </a:prstGeom>
          <a:solidFill>
            <a:schemeClr val="bg2">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18" name="Cube 17">
            <a:extLst>
              <a:ext uri="{FF2B5EF4-FFF2-40B4-BE49-F238E27FC236}">
                <a16:creationId xmlns:a16="http://schemas.microsoft.com/office/drawing/2014/main" id="{4EDC867A-9DA6-E743-BF4D-39898E099363}"/>
              </a:ext>
            </a:extLst>
          </p:cNvPr>
          <p:cNvSpPr/>
          <p:nvPr/>
        </p:nvSpPr>
        <p:spPr>
          <a:xfrm>
            <a:off x="6894247" y="1561028"/>
            <a:ext cx="967709" cy="482083"/>
          </a:xfrm>
          <a:prstGeom prst="cube">
            <a:avLst>
              <a:gd name="adj" fmla="val 15223"/>
            </a:avLst>
          </a:prstGeom>
          <a:solidFill>
            <a:schemeClr val="tx2">
              <a:lumMod val="75000"/>
            </a:schemeClr>
          </a:solidFill>
          <a:ln w="190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FFFFFF"/>
                </a:solidFill>
              </a:rPr>
              <a:t>Deployed AI System</a:t>
            </a:r>
          </a:p>
        </p:txBody>
      </p:sp>
      <p:sp>
        <p:nvSpPr>
          <p:cNvPr id="63" name="U-Turn Arrow 62">
            <a:extLst>
              <a:ext uri="{FF2B5EF4-FFF2-40B4-BE49-F238E27FC236}">
                <a16:creationId xmlns:a16="http://schemas.microsoft.com/office/drawing/2014/main" id="{5F4E621F-D76F-8A4C-98F9-06241A932A93}"/>
              </a:ext>
            </a:extLst>
          </p:cNvPr>
          <p:cNvSpPr/>
          <p:nvPr/>
        </p:nvSpPr>
        <p:spPr>
          <a:xfrm>
            <a:off x="7354779" y="627821"/>
            <a:ext cx="1440430" cy="843349"/>
          </a:xfrm>
          <a:prstGeom prst="uturnArrow">
            <a:avLst>
              <a:gd name="adj1" fmla="val 9130"/>
              <a:gd name="adj2" fmla="val 11118"/>
              <a:gd name="adj3" fmla="val 12004"/>
              <a:gd name="adj4" fmla="val 43750"/>
              <a:gd name="adj5" fmla="val 100000"/>
            </a:avLst>
          </a:prstGeom>
          <a:solidFill>
            <a:schemeClr val="bg2">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50">
              <a:solidFill>
                <a:srgbClr val="000000"/>
              </a:solidFill>
            </a:endParaRPr>
          </a:p>
        </p:txBody>
      </p:sp>
      <p:sp>
        <p:nvSpPr>
          <p:cNvPr id="64" name="Rounded Rectangle 63">
            <a:extLst>
              <a:ext uri="{FF2B5EF4-FFF2-40B4-BE49-F238E27FC236}">
                <a16:creationId xmlns:a16="http://schemas.microsoft.com/office/drawing/2014/main" id="{66A80E55-A1D8-0C41-BF74-D97916961382}"/>
              </a:ext>
            </a:extLst>
          </p:cNvPr>
          <p:cNvSpPr/>
          <p:nvPr/>
        </p:nvSpPr>
        <p:spPr>
          <a:xfrm>
            <a:off x="8503851" y="894803"/>
            <a:ext cx="389914" cy="265439"/>
          </a:xfrm>
          <a:prstGeom prst="roundRect">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yes</a:t>
            </a:r>
          </a:p>
        </p:txBody>
      </p:sp>
      <p:sp>
        <p:nvSpPr>
          <p:cNvPr id="65" name="Title 1">
            <a:extLst>
              <a:ext uri="{FF2B5EF4-FFF2-40B4-BE49-F238E27FC236}">
                <a16:creationId xmlns:a16="http://schemas.microsoft.com/office/drawing/2014/main" id="{5927038E-6D9B-264F-B8B1-40A715BFDE8B}"/>
              </a:ext>
            </a:extLst>
          </p:cNvPr>
          <p:cNvSpPr txBox="1">
            <a:spLocks/>
          </p:cNvSpPr>
          <p:nvPr/>
        </p:nvSpPr>
        <p:spPr>
          <a:xfrm>
            <a:off x="8332846" y="1561027"/>
            <a:ext cx="696092" cy="197473"/>
          </a:xfrm>
          <a:prstGeom prst="rect">
            <a:avLst/>
          </a:prstGeom>
          <a:noFill/>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solidFill>
                  <a:srgbClr val="1FB3CF"/>
                </a:solidFill>
                <a:latin typeface="Helvetica Neue" panose="02000503000000020004" pitchFamily="2" charset="0"/>
                <a:ea typeface="Helvetica Neue" panose="02000503000000020004" pitchFamily="2" charset="0"/>
                <a:cs typeface="Helvetica Neue" panose="02000503000000020004" pitchFamily="2" charset="0"/>
              </a:rPr>
              <a:t>priceless</a:t>
            </a:r>
          </a:p>
        </p:txBody>
      </p:sp>
      <p:sp>
        <p:nvSpPr>
          <p:cNvPr id="66" name="Rounded Rectangle 65">
            <a:extLst>
              <a:ext uri="{FF2B5EF4-FFF2-40B4-BE49-F238E27FC236}">
                <a16:creationId xmlns:a16="http://schemas.microsoft.com/office/drawing/2014/main" id="{36449642-8D6E-8B48-BDB8-2365D4A024CC}"/>
              </a:ext>
            </a:extLst>
          </p:cNvPr>
          <p:cNvSpPr/>
          <p:nvPr/>
        </p:nvSpPr>
        <p:spPr>
          <a:xfrm>
            <a:off x="7635626" y="452950"/>
            <a:ext cx="890577" cy="430069"/>
          </a:xfrm>
          <a:prstGeom prst="roundRect">
            <a:avLst/>
          </a:prstGeom>
          <a:solidFill>
            <a:schemeClr val="bg2"/>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05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Satisfied customer?</a:t>
            </a:r>
          </a:p>
        </p:txBody>
      </p:sp>
      <p:pic>
        <p:nvPicPr>
          <p:cNvPr id="67" name="Picture 66">
            <a:extLst>
              <a:ext uri="{FF2B5EF4-FFF2-40B4-BE49-F238E27FC236}">
                <a16:creationId xmlns:a16="http://schemas.microsoft.com/office/drawing/2014/main" id="{AAF36D8C-4B16-2743-B29D-444D9181FAA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32847" y="122137"/>
            <a:ext cx="401242" cy="524701"/>
          </a:xfrm>
          <a:prstGeom prst="rect">
            <a:avLst/>
          </a:prstGeom>
          <a:effectLst/>
        </p:spPr>
      </p:pic>
      <p:sp>
        <p:nvSpPr>
          <p:cNvPr id="32" name="Footer Placeholder 3">
            <a:extLst>
              <a:ext uri="{FF2B5EF4-FFF2-40B4-BE49-F238E27FC236}">
                <a16:creationId xmlns:a16="http://schemas.microsoft.com/office/drawing/2014/main" id="{4709D6D9-25AD-5148-BFF9-99DD7E951545}"/>
              </a:ext>
            </a:extLst>
          </p:cNvPr>
          <p:cNvSpPr txBox="1">
            <a:spLocks/>
          </p:cNvSpPr>
          <p:nvPr/>
        </p:nvSpPr>
        <p:spPr>
          <a:xfrm>
            <a:off x="228600" y="4836716"/>
            <a:ext cx="6400800" cy="1371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600" dirty="0"/>
              <a:t>IBM Cloud / Watson </a:t>
            </a:r>
            <a:r>
              <a:rPr lang="de-DE" sz="600" dirty="0" err="1"/>
              <a:t>and</a:t>
            </a:r>
            <a:r>
              <a:rPr lang="de-DE" sz="600" dirty="0"/>
              <a:t> Cloud </a:t>
            </a:r>
            <a:r>
              <a:rPr lang="de-DE" sz="600" dirty="0" err="1"/>
              <a:t>Platform</a:t>
            </a:r>
            <a:r>
              <a:rPr lang="de-DE" sz="600" dirty="0"/>
              <a:t> / © 2018 IBM Corporation</a:t>
            </a:r>
            <a:endParaRPr lang="en-US" sz="600" dirty="0"/>
          </a:p>
        </p:txBody>
      </p:sp>
    </p:spTree>
    <p:extLst>
      <p:ext uri="{BB962C8B-B14F-4D97-AF65-F5344CB8AC3E}">
        <p14:creationId xmlns:p14="http://schemas.microsoft.com/office/powerpoint/2010/main" val="184563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70030-A30D-4CB5-B1A1-C59B4CA8DB94}"/>
              </a:ext>
            </a:extLst>
          </p:cNvPr>
          <p:cNvSpPr>
            <a:spLocks noGrp="1"/>
          </p:cNvSpPr>
          <p:nvPr>
            <p:ph type="title"/>
          </p:nvPr>
        </p:nvSpPr>
        <p:spPr>
          <a:xfrm>
            <a:off x="335451" y="1106302"/>
            <a:ext cx="5531949" cy="1610243"/>
          </a:xfrm>
        </p:spPr>
        <p:txBody>
          <a:bodyPr/>
          <a:lstStyle/>
          <a:p>
            <a:r>
              <a:rPr lang="fr-FR" dirty="0"/>
              <a:t>Advanced ML techniques</a:t>
            </a:r>
            <a:br>
              <a:rPr lang="fr-FR" dirty="0"/>
            </a:br>
            <a:endParaRPr lang="en-GB" dirty="0"/>
          </a:p>
        </p:txBody>
      </p:sp>
    </p:spTree>
    <p:extLst>
      <p:ext uri="{BB962C8B-B14F-4D97-AF65-F5344CB8AC3E}">
        <p14:creationId xmlns:p14="http://schemas.microsoft.com/office/powerpoint/2010/main" val="356836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B4F2-BDBD-4702-B136-4A8A24B56B51}"/>
              </a:ext>
            </a:extLst>
          </p:cNvPr>
          <p:cNvSpPr>
            <a:spLocks noGrp="1"/>
          </p:cNvSpPr>
          <p:nvPr>
            <p:ph type="title"/>
          </p:nvPr>
        </p:nvSpPr>
        <p:spPr/>
        <p:txBody>
          <a:bodyPr/>
          <a:lstStyle/>
          <a:p>
            <a:r>
              <a:rPr lang="en-US" dirty="0"/>
              <a:t>Workshop Agenda – Section 5</a:t>
            </a:r>
            <a:endParaRPr lang="en-GB" dirty="0"/>
          </a:p>
        </p:txBody>
      </p:sp>
      <p:sp>
        <p:nvSpPr>
          <p:cNvPr id="3" name="Content Placeholder 2">
            <a:extLst>
              <a:ext uri="{FF2B5EF4-FFF2-40B4-BE49-F238E27FC236}">
                <a16:creationId xmlns:a16="http://schemas.microsoft.com/office/drawing/2014/main" id="{BA5D4ED8-7EE8-412E-B1BA-84286740C9E6}"/>
              </a:ext>
            </a:extLst>
          </p:cNvPr>
          <p:cNvSpPr>
            <a:spLocks noGrp="1"/>
          </p:cNvSpPr>
          <p:nvPr>
            <p:ph idx="1"/>
          </p:nvPr>
        </p:nvSpPr>
        <p:spPr/>
        <p:txBody>
          <a:bodyPr/>
          <a:lstStyle/>
          <a:p>
            <a:pPr marL="0" indent="0">
              <a:buNone/>
            </a:pPr>
            <a:r>
              <a:rPr lang="en-GB" b="1" dirty="0"/>
              <a:t>Advanced Machine Learning with Watson Studio</a:t>
            </a:r>
          </a:p>
          <a:p>
            <a:pPr lvl="1"/>
            <a:r>
              <a:rPr lang="en-GB" dirty="0"/>
              <a:t>Machine Learning Challenges</a:t>
            </a:r>
          </a:p>
          <a:p>
            <a:pPr lvl="2"/>
            <a:r>
              <a:rPr lang="en-GB" dirty="0"/>
              <a:t>Model evaluation</a:t>
            </a:r>
          </a:p>
          <a:p>
            <a:pPr lvl="2"/>
            <a:r>
              <a:rPr lang="en-GB" dirty="0"/>
              <a:t>Algorithm selection</a:t>
            </a:r>
          </a:p>
          <a:p>
            <a:pPr lvl="2"/>
            <a:r>
              <a:rPr lang="en-US" dirty="0"/>
              <a:t>Bias, Fairness, </a:t>
            </a:r>
            <a:r>
              <a:rPr lang="en-US" dirty="0" err="1"/>
              <a:t>eXplainable</a:t>
            </a:r>
            <a:r>
              <a:rPr lang="en-US" dirty="0"/>
              <a:t> AI</a:t>
            </a:r>
          </a:p>
          <a:p>
            <a:pPr lvl="1"/>
            <a:r>
              <a:rPr lang="en-US" dirty="0"/>
              <a:t>A</a:t>
            </a:r>
            <a:r>
              <a:rPr lang="en-GB" dirty="0"/>
              <a:t> perspective on Decision Optimization and O/R</a:t>
            </a:r>
          </a:p>
          <a:p>
            <a:pPr lvl="1"/>
            <a:endParaRPr lang="en-GB" dirty="0"/>
          </a:p>
          <a:p>
            <a:r>
              <a:rPr lang="en-GB" dirty="0"/>
              <a:t>Lab 5 - Demo</a:t>
            </a:r>
          </a:p>
          <a:p>
            <a:pPr lvl="1"/>
            <a:r>
              <a:rPr lang="en-GB" dirty="0"/>
              <a:t>Model retraining in Watson Studio with Watson Machine Learning</a:t>
            </a:r>
          </a:p>
          <a:p>
            <a:pPr lvl="2"/>
            <a:r>
              <a:rPr lang="en-US" dirty="0"/>
              <a:t>Retrain models based on feedback database</a:t>
            </a:r>
          </a:p>
        </p:txBody>
      </p:sp>
    </p:spTree>
    <p:extLst>
      <p:ext uri="{BB962C8B-B14F-4D97-AF65-F5344CB8AC3E}">
        <p14:creationId xmlns:p14="http://schemas.microsoft.com/office/powerpoint/2010/main" val="125711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8563-E2C6-4FDC-92A1-6D1FAEBB2A33}"/>
              </a:ext>
            </a:extLst>
          </p:cNvPr>
          <p:cNvSpPr>
            <a:spLocks noGrp="1"/>
          </p:cNvSpPr>
          <p:nvPr>
            <p:ph type="title"/>
          </p:nvPr>
        </p:nvSpPr>
        <p:spPr/>
        <p:txBody>
          <a:bodyPr/>
          <a:lstStyle/>
          <a:p>
            <a:r>
              <a:rPr lang="en-US" dirty="0"/>
              <a:t>More topics</a:t>
            </a:r>
            <a:endParaRPr lang="en-GB" dirty="0"/>
          </a:p>
        </p:txBody>
      </p:sp>
      <p:sp>
        <p:nvSpPr>
          <p:cNvPr id="3" name="Content Placeholder 2">
            <a:extLst>
              <a:ext uri="{FF2B5EF4-FFF2-40B4-BE49-F238E27FC236}">
                <a16:creationId xmlns:a16="http://schemas.microsoft.com/office/drawing/2014/main" id="{E968EC55-3EB1-41E9-A2BC-D73D4C1A0A0C}"/>
              </a:ext>
            </a:extLst>
          </p:cNvPr>
          <p:cNvSpPr>
            <a:spLocks noGrp="1"/>
          </p:cNvSpPr>
          <p:nvPr>
            <p:ph idx="1"/>
          </p:nvPr>
        </p:nvSpPr>
        <p:spPr/>
        <p:txBody>
          <a:bodyPr/>
          <a:lstStyle/>
          <a:p>
            <a:r>
              <a:rPr lang="en-US" dirty="0"/>
              <a:t>Random Forest</a:t>
            </a:r>
          </a:p>
          <a:p>
            <a:r>
              <a:rPr lang="en-US" dirty="0"/>
              <a:t>Binary Classification</a:t>
            </a:r>
          </a:p>
          <a:p>
            <a:pPr lvl="1"/>
            <a:r>
              <a:rPr lang="en-US" dirty="0"/>
              <a:t>ROC Curve</a:t>
            </a:r>
          </a:p>
          <a:p>
            <a:r>
              <a:rPr lang="en-US" dirty="0"/>
              <a:t>Decision Trees</a:t>
            </a:r>
          </a:p>
          <a:p>
            <a:r>
              <a:rPr lang="en-US" dirty="0"/>
              <a:t>Principal Component Analysis</a:t>
            </a:r>
          </a:p>
          <a:p>
            <a:endParaRPr lang="en-US" dirty="0"/>
          </a:p>
          <a:p>
            <a:r>
              <a:rPr lang="en-US" dirty="0"/>
              <a:t>Clustering methods</a:t>
            </a:r>
            <a:endParaRPr lang="en-GB" dirty="0"/>
          </a:p>
          <a:p>
            <a:pPr lvl="1"/>
            <a:r>
              <a:rPr lang="en-GB" dirty="0"/>
              <a:t>http://scikit-learn.org/stable/modules/clustering.html#overview-of-clustering-methods</a:t>
            </a:r>
          </a:p>
        </p:txBody>
      </p:sp>
    </p:spTree>
    <p:extLst>
      <p:ext uri="{BB962C8B-B14F-4D97-AF65-F5344CB8AC3E}">
        <p14:creationId xmlns:p14="http://schemas.microsoft.com/office/powerpoint/2010/main" val="249452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70030-A30D-4CB5-B1A1-C59B4CA8DB94}"/>
              </a:ext>
            </a:extLst>
          </p:cNvPr>
          <p:cNvSpPr>
            <a:spLocks noGrp="1"/>
          </p:cNvSpPr>
          <p:nvPr>
            <p:ph type="title"/>
          </p:nvPr>
        </p:nvSpPr>
        <p:spPr>
          <a:xfrm>
            <a:off x="335451" y="1106302"/>
            <a:ext cx="5531949" cy="1610243"/>
          </a:xfrm>
        </p:spPr>
        <p:txBody>
          <a:bodyPr/>
          <a:lstStyle/>
          <a:p>
            <a:r>
              <a:rPr lang="fr-FR" dirty="0"/>
              <a:t>Prescriptive Data Science:</a:t>
            </a:r>
            <a:br>
              <a:rPr lang="fr-FR" dirty="0"/>
            </a:br>
            <a:br>
              <a:rPr lang="fr-FR" dirty="0"/>
            </a:br>
            <a:r>
              <a:rPr lang="fr-FR" dirty="0" err="1"/>
              <a:t>Decision</a:t>
            </a:r>
            <a:r>
              <a:rPr lang="fr-FR" dirty="0"/>
              <a:t> </a:t>
            </a:r>
            <a:r>
              <a:rPr lang="fr-FR" dirty="0" err="1"/>
              <a:t>Optimization</a:t>
            </a:r>
            <a:endParaRPr lang="en-GB" dirty="0"/>
          </a:p>
        </p:txBody>
      </p:sp>
    </p:spTree>
    <p:extLst>
      <p:ext uri="{BB962C8B-B14F-4D97-AF65-F5344CB8AC3E}">
        <p14:creationId xmlns:p14="http://schemas.microsoft.com/office/powerpoint/2010/main" val="333389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41">
            <a:extLst>
              <a:ext uri="{FF2B5EF4-FFF2-40B4-BE49-F238E27FC236}">
                <a16:creationId xmlns:a16="http://schemas.microsoft.com/office/drawing/2014/main" id="{D5262CF0-00BF-4E56-94CB-9B46796544ED}"/>
              </a:ext>
            </a:extLst>
          </p:cNvPr>
          <p:cNvGrpSpPr>
            <a:grpSpLocks/>
          </p:cNvGrpSpPr>
          <p:nvPr/>
        </p:nvGrpSpPr>
        <p:grpSpPr bwMode="auto">
          <a:xfrm>
            <a:off x="6294438" y="1722438"/>
            <a:ext cx="2700337" cy="1276350"/>
            <a:chOff x="16460788" y="4651200"/>
            <a:chExt cx="7200900" cy="3406950"/>
          </a:xfrm>
        </p:grpSpPr>
        <p:sp>
          <p:nvSpPr>
            <p:cNvPr id="50" name="Rectangle 49">
              <a:extLst>
                <a:ext uri="{FF2B5EF4-FFF2-40B4-BE49-F238E27FC236}">
                  <a16:creationId xmlns:a16="http://schemas.microsoft.com/office/drawing/2014/main" id="{EC5AE7A2-C4B0-4707-AF2A-F51DA603987D}"/>
                </a:ext>
              </a:extLst>
            </p:cNvPr>
            <p:cNvSpPr/>
            <p:nvPr/>
          </p:nvSpPr>
          <p:spPr bwMode="auto">
            <a:xfrm>
              <a:off x="16460788" y="4651200"/>
              <a:ext cx="7200900" cy="796650"/>
            </a:xfrm>
            <a:prstGeom prst="rect">
              <a:avLst/>
            </a:prstGeom>
            <a:solidFill>
              <a:srgbClr val="EFEF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0F7560"/>
                </a:solidFill>
                <a:effectLst/>
                <a:uLnTx/>
                <a:uFillTx/>
                <a:latin typeface="Arial"/>
                <a:ea typeface="+mn-ea"/>
                <a:cs typeface="+mn-cs"/>
                <a:sym typeface="Helvetica Light"/>
              </a:endParaRPr>
            </a:p>
          </p:txBody>
        </p:sp>
        <p:sp>
          <p:nvSpPr>
            <p:cNvPr id="16" name="TextBox 15">
              <a:extLst>
                <a:ext uri="{FF2B5EF4-FFF2-40B4-BE49-F238E27FC236}">
                  <a16:creationId xmlns:a16="http://schemas.microsoft.com/office/drawing/2014/main" id="{18B69913-7DD3-46C3-A3DA-716D47193D5C}"/>
                </a:ext>
              </a:extLst>
            </p:cNvPr>
            <p:cNvSpPr txBox="1"/>
            <p:nvPr/>
          </p:nvSpPr>
          <p:spPr bwMode="auto">
            <a:xfrm>
              <a:off x="20097809" y="4695298"/>
              <a:ext cx="3214554" cy="5950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What happened?</a:t>
              </a:r>
            </a:p>
          </p:txBody>
        </p:sp>
        <p:sp>
          <p:nvSpPr>
            <p:cNvPr id="17" name="Rectangle 16">
              <a:extLst>
                <a:ext uri="{FF2B5EF4-FFF2-40B4-BE49-F238E27FC236}">
                  <a16:creationId xmlns:a16="http://schemas.microsoft.com/office/drawing/2014/main" id="{A5BE2FEE-8EC4-43B5-878B-7B55ABE508F2}"/>
                </a:ext>
              </a:extLst>
            </p:cNvPr>
            <p:cNvSpPr/>
            <p:nvPr/>
          </p:nvSpPr>
          <p:spPr bwMode="auto">
            <a:xfrm>
              <a:off x="16460788" y="5447850"/>
              <a:ext cx="7200900" cy="2610300"/>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0F7560"/>
                </a:solidFill>
                <a:effectLst/>
                <a:uLnTx/>
                <a:uFillTx/>
                <a:latin typeface="Arial"/>
                <a:ea typeface="+mn-ea"/>
                <a:cs typeface="+mn-cs"/>
                <a:sym typeface="Helvetica Light"/>
              </a:endParaRPr>
            </a:p>
          </p:txBody>
        </p:sp>
        <p:pic>
          <p:nvPicPr>
            <p:cNvPr id="43069" name="Picture 2" descr="cognos.eps">
              <a:extLst>
                <a:ext uri="{FF2B5EF4-FFF2-40B4-BE49-F238E27FC236}">
                  <a16:creationId xmlns:a16="http://schemas.microsoft.com/office/drawing/2014/main" id="{CFA4AC08-402F-464D-A566-4A12BB12E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49750" y="5970588"/>
              <a:ext cx="1628775"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F2FD6F0F-F2DB-45AE-814C-007940DE7F90}"/>
                </a:ext>
              </a:extLst>
            </p:cNvPr>
            <p:cNvSpPr txBox="1"/>
            <p:nvPr/>
          </p:nvSpPr>
          <p:spPr bwMode="auto">
            <a:xfrm>
              <a:off x="19115006" y="6303458"/>
              <a:ext cx="2124514" cy="5950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Medium for IBM"/>
                  <a:ea typeface="+mn-ea"/>
                  <a:cs typeface="HelvNeue Medium for IBM"/>
                  <a:sym typeface="Helvetica Light"/>
                </a:rPr>
                <a:t>Descriptive</a:t>
              </a:r>
            </a:p>
          </p:txBody>
        </p:sp>
        <p:sp>
          <p:nvSpPr>
            <p:cNvPr id="20" name="TextBox 19">
              <a:extLst>
                <a:ext uri="{FF2B5EF4-FFF2-40B4-BE49-F238E27FC236}">
                  <a16:creationId xmlns:a16="http://schemas.microsoft.com/office/drawing/2014/main" id="{B26B4AB8-848F-4E73-940D-575B676BC758}"/>
                </a:ext>
              </a:extLst>
            </p:cNvPr>
            <p:cNvSpPr txBox="1"/>
            <p:nvPr/>
          </p:nvSpPr>
          <p:spPr bwMode="auto">
            <a:xfrm>
              <a:off x="19146452" y="6915390"/>
              <a:ext cx="4214829" cy="890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Get in touch with reality, a</a:t>
              </a:r>
            </a:p>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single source of the truth, visibility</a:t>
              </a:r>
            </a:p>
          </p:txBody>
        </p:sp>
        <p:sp>
          <p:nvSpPr>
            <p:cNvPr id="21" name="TextBox 20">
              <a:extLst>
                <a:ext uri="{FF2B5EF4-FFF2-40B4-BE49-F238E27FC236}">
                  <a16:creationId xmlns:a16="http://schemas.microsoft.com/office/drawing/2014/main" id="{8B9E8CEC-63C5-46AE-8C1A-6FC7144AA953}"/>
                </a:ext>
              </a:extLst>
            </p:cNvPr>
            <p:cNvSpPr txBox="1"/>
            <p:nvPr/>
          </p:nvSpPr>
          <p:spPr bwMode="auto">
            <a:xfrm>
              <a:off x="19130310" y="5929975"/>
              <a:ext cx="2791362" cy="430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Light for IBM"/>
                  <a:ea typeface="+mn-ea"/>
                  <a:cs typeface="HelvNeue Light for IBM"/>
                  <a:sym typeface="Helvetica Light"/>
                </a:rPr>
                <a:t>IBM</a:t>
              </a:r>
              <a:r>
                <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rPr>
                <a:t> Cognos Analytics</a:t>
              </a:r>
            </a:p>
          </p:txBody>
        </p:sp>
      </p:grpSp>
      <p:grpSp>
        <p:nvGrpSpPr>
          <p:cNvPr id="43011" name="Group 23">
            <a:extLst>
              <a:ext uri="{FF2B5EF4-FFF2-40B4-BE49-F238E27FC236}">
                <a16:creationId xmlns:a16="http://schemas.microsoft.com/office/drawing/2014/main" id="{BB56F4AD-6B5E-4680-8DE4-30ABE0E70434}"/>
              </a:ext>
            </a:extLst>
          </p:cNvPr>
          <p:cNvGrpSpPr>
            <a:grpSpLocks/>
          </p:cNvGrpSpPr>
          <p:nvPr/>
        </p:nvGrpSpPr>
        <p:grpSpPr bwMode="auto">
          <a:xfrm>
            <a:off x="1470025" y="3327400"/>
            <a:ext cx="2700338" cy="1287463"/>
            <a:chOff x="13168313" y="8709375"/>
            <a:chExt cx="7200900" cy="3433414"/>
          </a:xfrm>
        </p:grpSpPr>
        <p:sp>
          <p:nvSpPr>
            <p:cNvPr id="54" name="Rectangle 53">
              <a:extLst>
                <a:ext uri="{FF2B5EF4-FFF2-40B4-BE49-F238E27FC236}">
                  <a16:creationId xmlns:a16="http://schemas.microsoft.com/office/drawing/2014/main" id="{E2598BC7-8039-49BE-849B-17E640FA30BF}"/>
                </a:ext>
              </a:extLst>
            </p:cNvPr>
            <p:cNvSpPr/>
            <p:nvPr/>
          </p:nvSpPr>
          <p:spPr bwMode="auto">
            <a:xfrm>
              <a:off x="13168313" y="8709375"/>
              <a:ext cx="7200900" cy="795908"/>
            </a:xfrm>
            <a:prstGeom prst="rect">
              <a:avLst/>
            </a:prstGeom>
            <a:solidFill>
              <a:srgbClr val="EFEF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0F7560"/>
                </a:solidFill>
                <a:effectLst/>
                <a:uLnTx/>
                <a:uFillTx/>
                <a:latin typeface="Arial"/>
                <a:ea typeface="+mn-ea"/>
                <a:cs typeface="+mn-cs"/>
                <a:sym typeface="Helvetica Light"/>
              </a:endParaRPr>
            </a:p>
          </p:txBody>
        </p:sp>
        <p:grpSp>
          <p:nvGrpSpPr>
            <p:cNvPr id="43059" name="Group 3">
              <a:extLst>
                <a:ext uri="{FF2B5EF4-FFF2-40B4-BE49-F238E27FC236}">
                  <a16:creationId xmlns:a16="http://schemas.microsoft.com/office/drawing/2014/main" id="{4EF39A36-AACE-407B-A9EF-3670AA293971}"/>
                </a:ext>
              </a:extLst>
            </p:cNvPr>
            <p:cNvGrpSpPr>
              <a:grpSpLocks/>
            </p:cNvGrpSpPr>
            <p:nvPr/>
          </p:nvGrpSpPr>
          <p:grpSpPr bwMode="auto">
            <a:xfrm>
              <a:off x="13168313" y="8824092"/>
              <a:ext cx="7197725" cy="3318697"/>
              <a:chOff x="801688" y="4799836"/>
              <a:chExt cx="7199312" cy="3318639"/>
            </a:xfrm>
          </p:grpSpPr>
          <p:sp>
            <p:nvSpPr>
              <p:cNvPr id="29" name="TextBox 28">
                <a:extLst>
                  <a:ext uri="{FF2B5EF4-FFF2-40B4-BE49-F238E27FC236}">
                    <a16:creationId xmlns:a16="http://schemas.microsoft.com/office/drawing/2014/main" id="{6FAABC68-D4EC-4386-A214-FD59114D9D57}"/>
                  </a:ext>
                </a:extLst>
              </p:cNvPr>
              <p:cNvSpPr txBox="1"/>
              <p:nvPr/>
            </p:nvSpPr>
            <p:spPr bwMode="auto">
              <a:xfrm>
                <a:off x="801696" y="4799836"/>
                <a:ext cx="4331200" cy="594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What will happen next?</a:t>
                </a:r>
              </a:p>
            </p:txBody>
          </p:sp>
          <p:sp>
            <p:nvSpPr>
              <p:cNvPr id="30" name="Rectangle 29">
                <a:extLst>
                  <a:ext uri="{FF2B5EF4-FFF2-40B4-BE49-F238E27FC236}">
                    <a16:creationId xmlns:a16="http://schemas.microsoft.com/office/drawing/2014/main" id="{6244DF5C-1D84-4FC3-8D9F-0094F74E0A69}"/>
                  </a:ext>
                </a:extLst>
              </p:cNvPr>
              <p:cNvSpPr/>
              <p:nvPr/>
            </p:nvSpPr>
            <p:spPr bwMode="auto">
              <a:xfrm>
                <a:off x="801688" y="5485249"/>
                <a:ext cx="7198253" cy="2633226"/>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FFFFFF"/>
                  </a:solidFill>
                  <a:effectLst/>
                  <a:uLnTx/>
                  <a:uFillTx/>
                  <a:latin typeface="Arial"/>
                  <a:ea typeface="+mn-ea"/>
                  <a:cs typeface="+mn-cs"/>
                  <a:sym typeface="Helvetica Light"/>
                </a:endParaRPr>
              </a:p>
            </p:txBody>
          </p:sp>
          <p:sp>
            <p:nvSpPr>
              <p:cNvPr id="32" name="TextBox 31">
                <a:extLst>
                  <a:ext uri="{FF2B5EF4-FFF2-40B4-BE49-F238E27FC236}">
                    <a16:creationId xmlns:a16="http://schemas.microsoft.com/office/drawing/2014/main" id="{A0836D34-87D5-4CFF-A78B-60D002C759DB}"/>
                  </a:ext>
                </a:extLst>
              </p:cNvPr>
              <p:cNvSpPr txBox="1"/>
              <p:nvPr/>
            </p:nvSpPr>
            <p:spPr bwMode="auto">
              <a:xfrm>
                <a:off x="2999823" y="6312370"/>
                <a:ext cx="1898373" cy="594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Medium for IBM"/>
                    <a:ea typeface="+mn-ea"/>
                    <a:cs typeface="HelvNeue Medium for IBM"/>
                    <a:sym typeface="Helvetica Light"/>
                  </a:rPr>
                  <a:t>Predictive</a:t>
                </a:r>
              </a:p>
            </p:txBody>
          </p:sp>
          <p:sp>
            <p:nvSpPr>
              <p:cNvPr id="33" name="TextBox 32">
                <a:extLst>
                  <a:ext uri="{FF2B5EF4-FFF2-40B4-BE49-F238E27FC236}">
                    <a16:creationId xmlns:a16="http://schemas.microsoft.com/office/drawing/2014/main" id="{20DEFF11-5102-4E37-BA78-5077A50198D9}"/>
                  </a:ext>
                </a:extLst>
              </p:cNvPr>
              <p:cNvSpPr txBox="1"/>
              <p:nvPr/>
            </p:nvSpPr>
            <p:spPr bwMode="auto">
              <a:xfrm>
                <a:off x="3006531" y="6960396"/>
                <a:ext cx="4703178" cy="8903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Understand the most likely future</a:t>
                </a:r>
              </a:p>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scenario and its business implications</a:t>
                </a:r>
              </a:p>
            </p:txBody>
          </p:sp>
          <p:sp>
            <p:nvSpPr>
              <p:cNvPr id="34" name="TextBox 33">
                <a:extLst>
                  <a:ext uri="{FF2B5EF4-FFF2-40B4-BE49-F238E27FC236}">
                    <a16:creationId xmlns:a16="http://schemas.microsoft.com/office/drawing/2014/main" id="{F60FFB70-0576-4FA2-8843-8EC72F2B8581}"/>
                  </a:ext>
                </a:extLst>
              </p:cNvPr>
              <p:cNvSpPr txBox="1"/>
              <p:nvPr/>
            </p:nvSpPr>
            <p:spPr bwMode="auto">
              <a:xfrm>
                <a:off x="3006531" y="5628633"/>
                <a:ext cx="3758268" cy="759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Light for IBM"/>
                    <a:ea typeface="+mn-ea"/>
                    <a:cs typeface="HelvNeue Light for IBM"/>
                    <a:sym typeface="Helvetica Light"/>
                  </a:rPr>
                  <a:t>IBM </a:t>
                </a:r>
                <a:r>
                  <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rPr>
                  <a:t>SPSS</a:t>
                </a:r>
              </a:p>
              <a:p>
                <a:pPr marL="0" marR="0" lvl="0" indent="0" algn="l"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rPr>
                  <a:t>IBM Data Science Experience</a:t>
                </a:r>
              </a:p>
            </p:txBody>
          </p:sp>
        </p:grpSp>
        <p:pic>
          <p:nvPicPr>
            <p:cNvPr id="43060" name="Picture 1">
              <a:extLst>
                <a:ext uri="{FF2B5EF4-FFF2-40B4-BE49-F238E27FC236}">
                  <a16:creationId xmlns:a16="http://schemas.microsoft.com/office/drawing/2014/main" id="{EB3A525C-F3D6-4B38-9787-F4AEF9AA91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97356" y="10151555"/>
              <a:ext cx="1708479" cy="143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2" name="Group 34">
            <a:extLst>
              <a:ext uri="{FF2B5EF4-FFF2-40B4-BE49-F238E27FC236}">
                <a16:creationId xmlns:a16="http://schemas.microsoft.com/office/drawing/2014/main" id="{3AA53F8E-1E62-440D-AFF3-1D5BEFDD2292}"/>
              </a:ext>
            </a:extLst>
          </p:cNvPr>
          <p:cNvGrpSpPr>
            <a:grpSpLocks/>
          </p:cNvGrpSpPr>
          <p:nvPr/>
        </p:nvGrpSpPr>
        <p:grpSpPr bwMode="auto">
          <a:xfrm>
            <a:off x="3189288" y="682625"/>
            <a:ext cx="2700337" cy="1279525"/>
            <a:chOff x="265113" y="4633030"/>
            <a:chExt cx="7200900" cy="3407660"/>
          </a:xfrm>
        </p:grpSpPr>
        <p:sp>
          <p:nvSpPr>
            <p:cNvPr id="58" name="Rectangle 57">
              <a:extLst>
                <a:ext uri="{FF2B5EF4-FFF2-40B4-BE49-F238E27FC236}">
                  <a16:creationId xmlns:a16="http://schemas.microsoft.com/office/drawing/2014/main" id="{4193E3C3-C739-43D3-AFD0-600756B4DDCC}"/>
                </a:ext>
              </a:extLst>
            </p:cNvPr>
            <p:cNvSpPr/>
            <p:nvPr/>
          </p:nvSpPr>
          <p:spPr bwMode="auto">
            <a:xfrm>
              <a:off x="265113" y="4633030"/>
              <a:ext cx="7200900" cy="794839"/>
            </a:xfrm>
            <a:prstGeom prst="rect">
              <a:avLst/>
            </a:prstGeom>
            <a:solidFill>
              <a:srgbClr val="EFEF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0F7560"/>
                </a:solidFill>
                <a:effectLst/>
                <a:uLnTx/>
                <a:uFillTx/>
                <a:latin typeface="Arial"/>
                <a:ea typeface="+mn-ea"/>
                <a:cs typeface="+mn-cs"/>
                <a:sym typeface="Helvetica Light"/>
              </a:endParaRPr>
            </a:p>
          </p:txBody>
        </p:sp>
        <p:grpSp>
          <p:nvGrpSpPr>
            <p:cNvPr id="43051" name="Group 40">
              <a:extLst>
                <a:ext uri="{FF2B5EF4-FFF2-40B4-BE49-F238E27FC236}">
                  <a16:creationId xmlns:a16="http://schemas.microsoft.com/office/drawing/2014/main" id="{D0C5E3F4-067B-4CD6-8C6C-413CB43BFBA8}"/>
                </a:ext>
              </a:extLst>
            </p:cNvPr>
            <p:cNvGrpSpPr>
              <a:grpSpLocks/>
            </p:cNvGrpSpPr>
            <p:nvPr/>
          </p:nvGrpSpPr>
          <p:grpSpPr bwMode="auto">
            <a:xfrm>
              <a:off x="265113" y="4733158"/>
              <a:ext cx="7200900" cy="3307532"/>
              <a:chOff x="8591550" y="3121817"/>
              <a:chExt cx="7200900" cy="3307558"/>
            </a:xfrm>
          </p:grpSpPr>
          <p:sp>
            <p:nvSpPr>
              <p:cNvPr id="10" name="Rectangle 9">
                <a:extLst>
                  <a:ext uri="{FF2B5EF4-FFF2-40B4-BE49-F238E27FC236}">
                    <a16:creationId xmlns:a16="http://schemas.microsoft.com/office/drawing/2014/main" id="{2A26B0C5-9FDE-432F-9359-43456BF7B9ED}"/>
                  </a:ext>
                </a:extLst>
              </p:cNvPr>
              <p:cNvSpPr/>
              <p:nvPr/>
            </p:nvSpPr>
            <p:spPr bwMode="auto">
              <a:xfrm>
                <a:off x="8591550" y="3820762"/>
                <a:ext cx="7200900" cy="2608613"/>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FFFFFF"/>
                  </a:solidFill>
                  <a:effectLst/>
                  <a:uLnTx/>
                  <a:uFillTx/>
                  <a:latin typeface="Arial"/>
                  <a:ea typeface="+mn-ea"/>
                  <a:cs typeface="+mn-cs"/>
                  <a:sym typeface="Helvetica Light"/>
                </a:endParaRPr>
              </a:p>
            </p:txBody>
          </p:sp>
          <p:sp>
            <p:nvSpPr>
              <p:cNvPr id="11" name="TextBox 10">
                <a:extLst>
                  <a:ext uri="{FF2B5EF4-FFF2-40B4-BE49-F238E27FC236}">
                    <a16:creationId xmlns:a16="http://schemas.microsoft.com/office/drawing/2014/main" id="{47C2C3CC-4AE5-4F6F-8723-4D9DFCEA8F81}"/>
                  </a:ext>
                </a:extLst>
              </p:cNvPr>
              <p:cNvSpPr txBox="1"/>
              <p:nvPr/>
            </p:nvSpPr>
            <p:spPr bwMode="auto">
              <a:xfrm>
                <a:off x="8614523" y="3121817"/>
                <a:ext cx="3287223" cy="594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What is our plan?</a:t>
                </a:r>
              </a:p>
            </p:txBody>
          </p:sp>
          <p:sp>
            <p:nvSpPr>
              <p:cNvPr id="13" name="TextBox 12">
                <a:extLst>
                  <a:ext uri="{FF2B5EF4-FFF2-40B4-BE49-F238E27FC236}">
                    <a16:creationId xmlns:a16="http://schemas.microsoft.com/office/drawing/2014/main" id="{EBD13DC4-BC2C-42A5-99EA-3CC99787036E}"/>
                  </a:ext>
                </a:extLst>
              </p:cNvPr>
              <p:cNvSpPr txBox="1"/>
              <p:nvPr/>
            </p:nvSpPr>
            <p:spPr bwMode="auto">
              <a:xfrm>
                <a:off x="11224443" y="4662721"/>
                <a:ext cx="1688496" cy="594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Medium for IBM"/>
                    <a:ea typeface="+mn-ea"/>
                    <a:cs typeface="HelvNeue Medium for IBM"/>
                    <a:sym typeface="Helvetica Light"/>
                  </a:rPr>
                  <a:t>Planning</a:t>
                </a:r>
              </a:p>
            </p:txBody>
          </p:sp>
          <p:sp>
            <p:nvSpPr>
              <p:cNvPr id="14" name="TextBox 13">
                <a:extLst>
                  <a:ext uri="{FF2B5EF4-FFF2-40B4-BE49-F238E27FC236}">
                    <a16:creationId xmlns:a16="http://schemas.microsoft.com/office/drawing/2014/main" id="{BEA6F8DD-516C-4C24-B543-806A8458A982}"/>
                  </a:ext>
                </a:extLst>
              </p:cNvPr>
              <p:cNvSpPr txBox="1"/>
              <p:nvPr/>
            </p:nvSpPr>
            <p:spPr bwMode="auto">
              <a:xfrm>
                <a:off x="11268664" y="5283600"/>
                <a:ext cx="3235930" cy="857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Planning, budgeting, and </a:t>
                </a:r>
              </a:p>
              <a:p>
                <a:pPr marL="0" marR="0" lvl="0" indent="0" algn="l" defTabSz="309533" rtl="0" eaLnBrk="0" fontAlgn="auto" latinLnBrk="0" hangingPunct="1">
                  <a:lnSpc>
                    <a:spcPct val="11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forecasting</a:t>
                </a:r>
              </a:p>
            </p:txBody>
          </p:sp>
          <p:sp>
            <p:nvSpPr>
              <p:cNvPr id="15" name="TextBox 14">
                <a:extLst>
                  <a:ext uri="{FF2B5EF4-FFF2-40B4-BE49-F238E27FC236}">
                    <a16:creationId xmlns:a16="http://schemas.microsoft.com/office/drawing/2014/main" id="{716A4250-74F0-47FE-99A2-D58EC40577B6}"/>
                  </a:ext>
                </a:extLst>
              </p:cNvPr>
              <p:cNvSpPr txBox="1"/>
              <p:nvPr/>
            </p:nvSpPr>
            <p:spPr bwMode="auto">
              <a:xfrm>
                <a:off x="11265315" y="4272215"/>
                <a:ext cx="2915327" cy="430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Light for IBM"/>
                    <a:ea typeface="+mn-ea"/>
                    <a:cs typeface="HelvNeue Light for IBM"/>
                    <a:sym typeface="Helvetica Light"/>
                  </a:rPr>
                  <a:t>IBM</a:t>
                </a:r>
                <a:r>
                  <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rPr>
                  <a:t> Planning Analytics</a:t>
                </a:r>
              </a:p>
            </p:txBody>
          </p:sp>
        </p:grpSp>
        <p:pic>
          <p:nvPicPr>
            <p:cNvPr id="43052" name="Picture 45">
              <a:extLst>
                <a:ext uri="{FF2B5EF4-FFF2-40B4-BE49-F238E27FC236}">
                  <a16:creationId xmlns:a16="http://schemas.microsoft.com/office/drawing/2014/main" id="{11266070-18CE-4591-A5A5-DE2313249C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4013" y="5997972"/>
              <a:ext cx="1493647" cy="147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3" name="Group 17">
            <a:extLst>
              <a:ext uri="{FF2B5EF4-FFF2-40B4-BE49-F238E27FC236}">
                <a16:creationId xmlns:a16="http://schemas.microsoft.com/office/drawing/2014/main" id="{1D6AD55B-C127-4D23-8B87-44334010FC55}"/>
              </a:ext>
            </a:extLst>
          </p:cNvPr>
          <p:cNvGrpSpPr>
            <a:grpSpLocks/>
          </p:cNvGrpSpPr>
          <p:nvPr/>
        </p:nvGrpSpPr>
        <p:grpSpPr bwMode="auto">
          <a:xfrm>
            <a:off x="4933950" y="3263900"/>
            <a:ext cx="2700338" cy="1398304"/>
            <a:chOff x="16897350" y="4633737"/>
            <a:chExt cx="7200900" cy="3414009"/>
          </a:xfrm>
        </p:grpSpPr>
        <p:sp>
          <p:nvSpPr>
            <p:cNvPr id="52" name="Rectangle 51">
              <a:extLst>
                <a:ext uri="{FF2B5EF4-FFF2-40B4-BE49-F238E27FC236}">
                  <a16:creationId xmlns:a16="http://schemas.microsoft.com/office/drawing/2014/main" id="{73CA7018-E3A6-482A-AF04-834A03B97E06}"/>
                </a:ext>
              </a:extLst>
            </p:cNvPr>
            <p:cNvSpPr/>
            <p:nvPr/>
          </p:nvSpPr>
          <p:spPr bwMode="auto">
            <a:xfrm>
              <a:off x="16897350" y="4633737"/>
              <a:ext cx="7200900" cy="794569"/>
            </a:xfrm>
            <a:prstGeom prst="rect">
              <a:avLst/>
            </a:prstGeom>
            <a:solidFill>
              <a:srgbClr val="EFEF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0F7560"/>
                </a:solidFill>
                <a:effectLst/>
                <a:uLnTx/>
                <a:uFillTx/>
                <a:latin typeface="Arial"/>
                <a:ea typeface="+mn-ea"/>
                <a:cs typeface="+mn-cs"/>
                <a:sym typeface="Helvetica Light"/>
              </a:endParaRPr>
            </a:p>
          </p:txBody>
        </p:sp>
        <p:grpSp>
          <p:nvGrpSpPr>
            <p:cNvPr id="43046" name="Group 42">
              <a:extLst>
                <a:ext uri="{FF2B5EF4-FFF2-40B4-BE49-F238E27FC236}">
                  <a16:creationId xmlns:a16="http://schemas.microsoft.com/office/drawing/2014/main" id="{2DE88A18-B9F6-48D4-8E11-DDEB02D3B31B}"/>
                </a:ext>
              </a:extLst>
            </p:cNvPr>
            <p:cNvGrpSpPr>
              <a:grpSpLocks/>
            </p:cNvGrpSpPr>
            <p:nvPr/>
          </p:nvGrpSpPr>
          <p:grpSpPr bwMode="auto">
            <a:xfrm>
              <a:off x="16897350" y="5428304"/>
              <a:ext cx="7200900" cy="2619442"/>
              <a:chOff x="12958763" y="9373241"/>
              <a:chExt cx="7200899" cy="2619442"/>
            </a:xfrm>
          </p:grpSpPr>
          <p:sp>
            <p:nvSpPr>
              <p:cNvPr id="23" name="Rectangle 22">
                <a:extLst>
                  <a:ext uri="{FF2B5EF4-FFF2-40B4-BE49-F238E27FC236}">
                    <a16:creationId xmlns:a16="http://schemas.microsoft.com/office/drawing/2014/main" id="{C459CB4A-CA1D-4701-88B9-7235879445E2}"/>
                  </a:ext>
                </a:extLst>
              </p:cNvPr>
              <p:cNvSpPr/>
              <p:nvPr/>
            </p:nvSpPr>
            <p:spPr bwMode="auto">
              <a:xfrm>
                <a:off x="12958763" y="9373241"/>
                <a:ext cx="7200899" cy="2612384"/>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FFFFFF"/>
                  </a:solidFill>
                  <a:effectLst/>
                  <a:uLnTx/>
                  <a:uFillTx/>
                  <a:latin typeface="Arial"/>
                  <a:ea typeface="+mn-ea"/>
                  <a:cs typeface="+mn-cs"/>
                  <a:sym typeface="Helvetica Light"/>
                </a:endParaRPr>
              </a:p>
            </p:txBody>
          </p:sp>
          <p:sp>
            <p:nvSpPr>
              <p:cNvPr id="26" name="TextBox 25">
                <a:extLst>
                  <a:ext uri="{FF2B5EF4-FFF2-40B4-BE49-F238E27FC236}">
                    <a16:creationId xmlns:a16="http://schemas.microsoft.com/office/drawing/2014/main" id="{17533137-A4F4-4D63-9F99-ED3DE09019F9}"/>
                  </a:ext>
                </a:extLst>
              </p:cNvPr>
              <p:cNvSpPr txBox="1"/>
              <p:nvPr/>
            </p:nvSpPr>
            <p:spPr bwMode="auto">
              <a:xfrm>
                <a:off x="16087847" y="11177313"/>
                <a:ext cx="3804460" cy="8153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Understanding why something</a:t>
                </a:r>
              </a:p>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happened is a critical step</a:t>
                </a:r>
              </a:p>
            </p:txBody>
          </p:sp>
          <p:sp>
            <p:nvSpPr>
              <p:cNvPr id="27" name="TextBox 26">
                <a:extLst>
                  <a:ext uri="{FF2B5EF4-FFF2-40B4-BE49-F238E27FC236}">
                    <a16:creationId xmlns:a16="http://schemas.microsoft.com/office/drawing/2014/main" id="{E12797CF-F094-4958-A8BE-E7B33E32FB6B}"/>
                  </a:ext>
                </a:extLst>
              </p:cNvPr>
              <p:cNvSpPr txBox="1"/>
              <p:nvPr/>
            </p:nvSpPr>
            <p:spPr bwMode="auto">
              <a:xfrm>
                <a:off x="16037002" y="10764018"/>
                <a:ext cx="2774260" cy="394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Light for IBM"/>
                    <a:ea typeface="+mn-ea"/>
                    <a:cs typeface="HelvNeue Light for IBM"/>
                    <a:sym typeface="Helvetica Light"/>
                  </a:rPr>
                  <a:t>IBM</a:t>
                </a:r>
                <a:r>
                  <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rPr>
                  <a:t> Watson Analytics</a:t>
                </a:r>
              </a:p>
            </p:txBody>
          </p:sp>
        </p:grpSp>
      </p:grpSp>
      <p:grpSp>
        <p:nvGrpSpPr>
          <p:cNvPr id="43014" name="Group 27">
            <a:extLst>
              <a:ext uri="{FF2B5EF4-FFF2-40B4-BE49-F238E27FC236}">
                <a16:creationId xmlns:a16="http://schemas.microsoft.com/office/drawing/2014/main" id="{545B6916-9A60-47FA-8C80-357DC6430F21}"/>
              </a:ext>
            </a:extLst>
          </p:cNvPr>
          <p:cNvGrpSpPr>
            <a:grpSpLocks/>
          </p:cNvGrpSpPr>
          <p:nvPr/>
        </p:nvGrpSpPr>
        <p:grpSpPr bwMode="auto">
          <a:xfrm>
            <a:off x="106363" y="1711325"/>
            <a:ext cx="2705100" cy="1287463"/>
            <a:chOff x="3992563" y="8709375"/>
            <a:chExt cx="7216775" cy="3433410"/>
          </a:xfrm>
        </p:grpSpPr>
        <p:sp>
          <p:nvSpPr>
            <p:cNvPr id="56" name="Rectangle 55">
              <a:extLst>
                <a:ext uri="{FF2B5EF4-FFF2-40B4-BE49-F238E27FC236}">
                  <a16:creationId xmlns:a16="http://schemas.microsoft.com/office/drawing/2014/main" id="{56FAE64C-AFC8-4238-81B1-BBA499AD06F9}"/>
                </a:ext>
              </a:extLst>
            </p:cNvPr>
            <p:cNvSpPr/>
            <p:nvPr/>
          </p:nvSpPr>
          <p:spPr bwMode="auto">
            <a:xfrm>
              <a:off x="4009504" y="8709375"/>
              <a:ext cx="7199834" cy="795907"/>
            </a:xfrm>
            <a:prstGeom prst="rect">
              <a:avLst/>
            </a:prstGeom>
            <a:solidFill>
              <a:srgbClr val="EFEF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0F7560"/>
                </a:solidFill>
                <a:effectLst/>
                <a:uLnTx/>
                <a:uFillTx/>
                <a:latin typeface="Arial"/>
                <a:ea typeface="+mn-ea"/>
                <a:cs typeface="+mn-cs"/>
                <a:sym typeface="Helvetica Light"/>
              </a:endParaRPr>
            </a:p>
          </p:txBody>
        </p:sp>
        <p:grpSp>
          <p:nvGrpSpPr>
            <p:cNvPr id="43039" name="Group 2">
              <a:extLst>
                <a:ext uri="{FF2B5EF4-FFF2-40B4-BE49-F238E27FC236}">
                  <a16:creationId xmlns:a16="http://schemas.microsoft.com/office/drawing/2014/main" id="{C82C06CE-583F-4A5E-96E1-DD145E8CB7B0}"/>
                </a:ext>
              </a:extLst>
            </p:cNvPr>
            <p:cNvGrpSpPr>
              <a:grpSpLocks/>
            </p:cNvGrpSpPr>
            <p:nvPr/>
          </p:nvGrpSpPr>
          <p:grpSpPr bwMode="auto">
            <a:xfrm>
              <a:off x="3992563" y="8833698"/>
              <a:ext cx="7200900" cy="3309087"/>
              <a:chOff x="5019675" y="8676589"/>
              <a:chExt cx="7200900" cy="3309036"/>
            </a:xfrm>
          </p:grpSpPr>
          <p:sp>
            <p:nvSpPr>
              <p:cNvPr id="4" name="TextBox 3">
                <a:extLst>
                  <a:ext uri="{FF2B5EF4-FFF2-40B4-BE49-F238E27FC236}">
                    <a16:creationId xmlns:a16="http://schemas.microsoft.com/office/drawing/2014/main" id="{CC306D30-B004-4973-9EEA-20F07AE6821A}"/>
                  </a:ext>
                </a:extLst>
              </p:cNvPr>
              <p:cNvSpPr txBox="1"/>
              <p:nvPr/>
            </p:nvSpPr>
            <p:spPr bwMode="auto">
              <a:xfrm>
                <a:off x="8105101" y="8676589"/>
                <a:ext cx="3808735" cy="594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What should we do?</a:t>
                </a:r>
              </a:p>
            </p:txBody>
          </p:sp>
          <p:sp>
            <p:nvSpPr>
              <p:cNvPr id="5" name="Rectangle 4">
                <a:extLst>
                  <a:ext uri="{FF2B5EF4-FFF2-40B4-BE49-F238E27FC236}">
                    <a16:creationId xmlns:a16="http://schemas.microsoft.com/office/drawing/2014/main" id="{CD3775BC-224F-410B-ABB9-48F6009674BD}"/>
                  </a:ext>
                </a:extLst>
              </p:cNvPr>
              <p:cNvSpPr/>
              <p:nvPr/>
            </p:nvSpPr>
            <p:spPr bwMode="auto">
              <a:xfrm>
                <a:off x="5019675" y="9352397"/>
                <a:ext cx="7199836" cy="2633228"/>
              </a:xfrm>
              <a:prstGeom prst="rect">
                <a:avLst/>
              </a:prstGeom>
              <a:solidFill>
                <a:srgbClr val="1938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09533" rtl="0" eaLnBrk="0" fontAlgn="auto" latinLnBrk="0" hangingPunct="1">
                  <a:lnSpc>
                    <a:spcPct val="100000"/>
                  </a:lnSpc>
                  <a:spcBef>
                    <a:spcPts val="0"/>
                  </a:spcBef>
                  <a:spcAft>
                    <a:spcPts val="0"/>
                  </a:spcAft>
                  <a:buClrTx/>
                  <a:buSzTx/>
                  <a:buFontTx/>
                  <a:buNone/>
                  <a:tabLst/>
                  <a:defRPr/>
                </a:pPr>
                <a:endParaRPr kumimoji="0" lang="en-US" altLang="en-US" sz="1900" b="0" i="0" u="none" strike="noStrike" kern="1200" cap="none" spc="0" normalizeH="0" baseline="0" noProof="0">
                  <a:ln>
                    <a:noFill/>
                  </a:ln>
                  <a:solidFill>
                    <a:srgbClr val="FFFFFF"/>
                  </a:solidFill>
                  <a:effectLst/>
                  <a:uLnTx/>
                  <a:uFillTx/>
                  <a:latin typeface="Arial"/>
                  <a:ea typeface="+mn-ea"/>
                  <a:cs typeface="+mn-cs"/>
                  <a:sym typeface="Helvetica Light"/>
                </a:endParaRPr>
              </a:p>
            </p:txBody>
          </p:sp>
          <p:sp>
            <p:nvSpPr>
              <p:cNvPr id="7" name="TextBox 6">
                <a:extLst>
                  <a:ext uri="{FF2B5EF4-FFF2-40B4-BE49-F238E27FC236}">
                    <a16:creationId xmlns:a16="http://schemas.microsoft.com/office/drawing/2014/main" id="{3294496E-CBDB-471E-A480-23E1F2DC20AE}"/>
                  </a:ext>
                </a:extLst>
              </p:cNvPr>
              <p:cNvSpPr txBox="1"/>
              <p:nvPr/>
            </p:nvSpPr>
            <p:spPr bwMode="auto">
              <a:xfrm>
                <a:off x="7243069" y="10137950"/>
                <a:ext cx="2239930" cy="5949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Medium for IBM"/>
                    <a:ea typeface="+mn-ea"/>
                    <a:cs typeface="HelvNeue Medium for IBM"/>
                    <a:sym typeface="Helvetica Light"/>
                  </a:rPr>
                  <a:t>Prescriptive</a:t>
                </a:r>
              </a:p>
            </p:txBody>
          </p:sp>
          <p:sp>
            <p:nvSpPr>
              <p:cNvPr id="8" name="TextBox 7">
                <a:extLst>
                  <a:ext uri="{FF2B5EF4-FFF2-40B4-BE49-F238E27FC236}">
                    <a16:creationId xmlns:a16="http://schemas.microsoft.com/office/drawing/2014/main" id="{B0FB32E0-F1E6-489A-8313-08095F5141C7}"/>
                  </a:ext>
                </a:extLst>
              </p:cNvPr>
              <p:cNvSpPr txBox="1"/>
              <p:nvPr/>
            </p:nvSpPr>
            <p:spPr bwMode="auto">
              <a:xfrm>
                <a:off x="7355245" y="10778291"/>
                <a:ext cx="4770535" cy="8903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Collaborate for maximum business </a:t>
                </a:r>
              </a:p>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value, informed by advanced analytics</a:t>
                </a:r>
              </a:p>
            </p:txBody>
          </p:sp>
          <p:sp>
            <p:nvSpPr>
              <p:cNvPr id="9" name="TextBox 8">
                <a:extLst>
                  <a:ext uri="{FF2B5EF4-FFF2-40B4-BE49-F238E27FC236}">
                    <a16:creationId xmlns:a16="http://schemas.microsoft.com/office/drawing/2014/main" id="{AC757364-64C6-4B98-AC40-110BB1A3A11C}"/>
                  </a:ext>
                </a:extLst>
              </p:cNvPr>
              <p:cNvSpPr txBox="1"/>
              <p:nvPr/>
            </p:nvSpPr>
            <p:spPr bwMode="auto">
              <a:xfrm>
                <a:off x="7201677" y="9794768"/>
                <a:ext cx="3321421" cy="4308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Light for IBM"/>
                    <a:ea typeface="+mn-ea"/>
                    <a:cs typeface="HelvNeue Light for IBM"/>
                    <a:sym typeface="Helvetica Light"/>
                  </a:rPr>
                  <a:t>IBM Decision Optimization</a:t>
                </a:r>
                <a:endPar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endParaRPr>
              </a:p>
            </p:txBody>
          </p:sp>
        </p:grpSp>
      </p:grpSp>
      <p:pic>
        <p:nvPicPr>
          <p:cNvPr id="43015" name="Picture 2">
            <a:extLst>
              <a:ext uri="{FF2B5EF4-FFF2-40B4-BE49-F238E27FC236}">
                <a16:creationId xmlns:a16="http://schemas.microsoft.com/office/drawing/2014/main" id="{6249C232-3973-4A0E-A3DA-568DC98E53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8275" y="2263775"/>
            <a:ext cx="7794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Box 62">
            <a:extLst>
              <a:ext uri="{FF2B5EF4-FFF2-40B4-BE49-F238E27FC236}">
                <a16:creationId xmlns:a16="http://schemas.microsoft.com/office/drawing/2014/main" id="{AF9C3E36-A652-4DB3-BD7B-79020FE2F179}"/>
              </a:ext>
            </a:extLst>
          </p:cNvPr>
          <p:cNvSpPr txBox="1">
            <a:spLocks noChangeArrowheads="1"/>
          </p:cNvSpPr>
          <p:nvPr/>
        </p:nvSpPr>
        <p:spPr bwMode="auto">
          <a:xfrm>
            <a:off x="3082925" y="2232025"/>
            <a:ext cx="3095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289" tIns="17144" rIns="34289" bIns="17144">
            <a:spAutoFit/>
          </a:bodyPr>
          <a:lstStyle>
            <a:lvl1pPr defTabSz="307975">
              <a:defRPr>
                <a:solidFill>
                  <a:schemeClr val="tx1"/>
                </a:solidFill>
                <a:latin typeface="Arial" panose="020B0604020202020204" pitchFamily="34" charset="0"/>
              </a:defRPr>
            </a:lvl1pPr>
            <a:lvl2pPr marL="742950" indent="-285750" defTabSz="307975">
              <a:defRPr>
                <a:solidFill>
                  <a:schemeClr val="tx1"/>
                </a:solidFill>
                <a:latin typeface="Arial" panose="020B0604020202020204" pitchFamily="34" charset="0"/>
              </a:defRPr>
            </a:lvl2pPr>
            <a:lvl3pPr marL="1143000" indent="-228600" defTabSz="307975">
              <a:defRPr>
                <a:solidFill>
                  <a:schemeClr val="tx1"/>
                </a:solidFill>
                <a:latin typeface="Arial" panose="020B0604020202020204" pitchFamily="34" charset="0"/>
              </a:defRPr>
            </a:lvl3pPr>
            <a:lvl4pPr marL="1600200" indent="-228600" defTabSz="307975">
              <a:defRPr>
                <a:solidFill>
                  <a:schemeClr val="tx1"/>
                </a:solidFill>
                <a:latin typeface="Arial" panose="020B0604020202020204" pitchFamily="34" charset="0"/>
              </a:defRPr>
            </a:lvl4pPr>
            <a:lvl5pPr marL="2057400" indent="-228600" defTabSz="307975">
              <a:defRPr>
                <a:solidFill>
                  <a:schemeClr val="tx1"/>
                </a:solidFill>
                <a:latin typeface="Arial" panose="020B0604020202020204" pitchFamily="34" charset="0"/>
              </a:defRPr>
            </a:lvl5pPr>
            <a:lvl6pPr marL="2514600" indent="-228600" defTabSz="307975" fontAlgn="base">
              <a:spcBef>
                <a:spcPct val="0"/>
              </a:spcBef>
              <a:spcAft>
                <a:spcPct val="0"/>
              </a:spcAft>
              <a:defRPr>
                <a:solidFill>
                  <a:schemeClr val="tx1"/>
                </a:solidFill>
                <a:latin typeface="Arial" panose="020B0604020202020204" pitchFamily="34" charset="0"/>
              </a:defRPr>
            </a:lvl6pPr>
            <a:lvl7pPr marL="2971800" indent="-228600" defTabSz="307975" fontAlgn="base">
              <a:spcBef>
                <a:spcPct val="0"/>
              </a:spcBef>
              <a:spcAft>
                <a:spcPct val="0"/>
              </a:spcAft>
              <a:defRPr>
                <a:solidFill>
                  <a:schemeClr val="tx1"/>
                </a:solidFill>
                <a:latin typeface="Arial" panose="020B0604020202020204" pitchFamily="34" charset="0"/>
              </a:defRPr>
            </a:lvl7pPr>
            <a:lvl8pPr marL="3429000" indent="-228600" defTabSz="307975" fontAlgn="base">
              <a:spcBef>
                <a:spcPct val="0"/>
              </a:spcBef>
              <a:spcAft>
                <a:spcPct val="0"/>
              </a:spcAft>
              <a:defRPr>
                <a:solidFill>
                  <a:schemeClr val="tx1"/>
                </a:solidFill>
                <a:latin typeface="Arial" panose="020B0604020202020204" pitchFamily="34" charset="0"/>
              </a:defRPr>
            </a:lvl8pPr>
            <a:lvl9pPr marL="3886200" indent="-228600" defTabSz="307975" fontAlgn="base">
              <a:spcBef>
                <a:spcPct val="0"/>
              </a:spcBef>
              <a:spcAft>
                <a:spcPct val="0"/>
              </a:spcAft>
              <a:defRPr>
                <a:solidFill>
                  <a:schemeClr val="tx1"/>
                </a:solidFill>
                <a:latin typeface="Arial" panose="020B0604020202020204" pitchFamily="34" charset="0"/>
              </a:defRPr>
            </a:lvl9pPr>
          </a:lstStyle>
          <a:p>
            <a:pPr marL="0" marR="0" lvl="0" indent="0" algn="l" defTabSz="307975" rtl="0" eaLnBrk="0" fontAlgn="auto" latinLnBrk="0" hangingPunct="1">
              <a:lnSpc>
                <a:spcPct val="100000"/>
              </a:lnSpc>
              <a:spcBef>
                <a:spcPts val="0"/>
              </a:spcBef>
              <a:spcAft>
                <a:spcPts val="0"/>
              </a:spcAft>
              <a:buClrTx/>
              <a:buSzTx/>
              <a:buFontTx/>
              <a:buNone/>
              <a:tabLst/>
              <a:defRPr/>
            </a:pPr>
            <a:r>
              <a:rPr kumimoji="0" lang="en-US" altLang="en-US" sz="1900" b="0" i="0" u="none" strike="noStrike" kern="1200" cap="none" spc="0" normalizeH="0" baseline="0" noProof="0">
                <a:ln>
                  <a:noFill/>
                </a:ln>
                <a:solidFill>
                  <a:srgbClr val="59ACF9"/>
                </a:solidFill>
                <a:effectLst/>
                <a:uLnTx/>
                <a:uFillTx/>
                <a:latin typeface="Arial" panose="020B0604020202020204" pitchFamily="34" charset="0"/>
                <a:ea typeface="+mn-ea"/>
                <a:cs typeface="+mn-cs"/>
                <a:sym typeface="Helvetica Light"/>
              </a:rPr>
              <a:t>Governance &amp; Trusted Data</a:t>
            </a:r>
          </a:p>
        </p:txBody>
      </p:sp>
      <p:pic>
        <p:nvPicPr>
          <p:cNvPr id="43017" name="Picture 1">
            <a:extLst>
              <a:ext uri="{FF2B5EF4-FFF2-40B4-BE49-F238E27FC236}">
                <a16:creationId xmlns:a16="http://schemas.microsoft.com/office/drawing/2014/main" id="{F38006A4-4660-4F7E-A25C-7F895AB59D1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6375" y="2157413"/>
            <a:ext cx="6985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61">
            <a:extLst>
              <a:ext uri="{FF2B5EF4-FFF2-40B4-BE49-F238E27FC236}">
                <a16:creationId xmlns:a16="http://schemas.microsoft.com/office/drawing/2014/main" id="{FF88DEE1-05ED-438F-8B10-F7C3057CD5D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35125" y="3692525"/>
            <a:ext cx="5619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43" descr="Thumbs Up Sign">
            <a:extLst>
              <a:ext uri="{FF2B5EF4-FFF2-40B4-BE49-F238E27FC236}">
                <a16:creationId xmlns:a16="http://schemas.microsoft.com/office/drawing/2014/main" id="{4CBBE5F2-5A45-4927-9B12-E3EDB15255B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08475" y="2514600"/>
            <a:ext cx="3968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44" descr="Star">
            <a:extLst>
              <a:ext uri="{FF2B5EF4-FFF2-40B4-BE49-F238E27FC236}">
                <a16:creationId xmlns:a16="http://schemas.microsoft.com/office/drawing/2014/main" id="{E50E34AC-722C-4716-ACEB-8B0D239B1DF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46550" y="2879725"/>
            <a:ext cx="1857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Graphic 145" descr="Star">
            <a:extLst>
              <a:ext uri="{FF2B5EF4-FFF2-40B4-BE49-F238E27FC236}">
                <a16:creationId xmlns:a16="http://schemas.microsoft.com/office/drawing/2014/main" id="{12B0633E-A4A8-43B5-B308-4861A1217AF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29113" y="2874963"/>
            <a:ext cx="184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2" name="Graphic 146" descr="Star">
            <a:extLst>
              <a:ext uri="{FF2B5EF4-FFF2-40B4-BE49-F238E27FC236}">
                <a16:creationId xmlns:a16="http://schemas.microsoft.com/office/drawing/2014/main" id="{2641B237-76A6-4F5F-B3DD-A609C9D2C29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16438" y="2874963"/>
            <a:ext cx="1857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3" name="Graphic 147" descr="Star">
            <a:extLst>
              <a:ext uri="{FF2B5EF4-FFF2-40B4-BE49-F238E27FC236}">
                <a16:creationId xmlns:a16="http://schemas.microsoft.com/office/drawing/2014/main" id="{3944F47D-1ADC-426A-9F31-00F57DB8D85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08525" y="2870200"/>
            <a:ext cx="1841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A12424F4-412F-4EF6-BC07-37C4FC819FC5}"/>
              </a:ext>
            </a:extLst>
          </p:cNvPr>
          <p:cNvSpPr txBox="1"/>
          <p:nvPr/>
        </p:nvSpPr>
        <p:spPr bwMode="auto">
          <a:xfrm>
            <a:off x="4954437" y="3315504"/>
            <a:ext cx="1351332" cy="223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Why did it happen?</a:t>
            </a:r>
          </a:p>
        </p:txBody>
      </p:sp>
      <p:sp>
        <p:nvSpPr>
          <p:cNvPr id="72" name="TextBox 71">
            <a:extLst>
              <a:ext uri="{FF2B5EF4-FFF2-40B4-BE49-F238E27FC236}">
                <a16:creationId xmlns:a16="http://schemas.microsoft.com/office/drawing/2014/main" id="{2D274AE6-195A-4F05-BEA0-CDA1323434B9}"/>
              </a:ext>
            </a:extLst>
          </p:cNvPr>
          <p:cNvSpPr txBox="1"/>
          <p:nvPr/>
        </p:nvSpPr>
        <p:spPr bwMode="auto">
          <a:xfrm>
            <a:off x="5080876" y="4427803"/>
            <a:ext cx="753411" cy="223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Medium for IBM"/>
                <a:ea typeface="+mn-ea"/>
                <a:cs typeface="HelvNeue Medium for IBM"/>
                <a:sym typeface="Helvetica Light"/>
              </a:rPr>
              <a:t>Diagnostic</a:t>
            </a:r>
          </a:p>
        </p:txBody>
      </p:sp>
      <p:pic>
        <p:nvPicPr>
          <p:cNvPr id="43027" name="Picture 46">
            <a:extLst>
              <a:ext uri="{FF2B5EF4-FFF2-40B4-BE49-F238E27FC236}">
                <a16:creationId xmlns:a16="http://schemas.microsoft.com/office/drawing/2014/main" id="{3F6094CF-033D-4D1B-A824-2D1E84D8D30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81588" y="3744913"/>
            <a:ext cx="67945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75">
            <a:extLst>
              <a:ext uri="{FF2B5EF4-FFF2-40B4-BE49-F238E27FC236}">
                <a16:creationId xmlns:a16="http://schemas.microsoft.com/office/drawing/2014/main" id="{2374F701-BFF5-46E6-A000-65FD9FAFCBE5}"/>
              </a:ext>
            </a:extLst>
          </p:cNvPr>
          <p:cNvSpPr txBox="1"/>
          <p:nvPr/>
        </p:nvSpPr>
        <p:spPr bwMode="auto">
          <a:xfrm>
            <a:off x="6065300" y="3752328"/>
            <a:ext cx="1154162"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Data Augmentation and </a:t>
            </a:r>
          </a:p>
          <a:p>
            <a:pPr marL="0" marR="0" lvl="0" indent="0" algn="l" defTabSz="309533" rtl="0" eaLnBrk="0"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CCCCCC"/>
                </a:solidFill>
                <a:effectLst/>
                <a:uLnTx/>
                <a:uFillTx/>
                <a:latin typeface="HelvNeue Light for IBM"/>
                <a:ea typeface="+mn-ea"/>
                <a:cs typeface="HelvNeue Light for IBM"/>
                <a:sym typeface="Helvetica Light"/>
              </a:rPr>
              <a:t>Contextualization</a:t>
            </a:r>
          </a:p>
        </p:txBody>
      </p:sp>
      <p:sp>
        <p:nvSpPr>
          <p:cNvPr id="77" name="TextBox 76">
            <a:extLst>
              <a:ext uri="{FF2B5EF4-FFF2-40B4-BE49-F238E27FC236}">
                <a16:creationId xmlns:a16="http://schemas.microsoft.com/office/drawing/2014/main" id="{F69E4D64-DEA6-458B-8615-7F5D476F6656}"/>
              </a:ext>
            </a:extLst>
          </p:cNvPr>
          <p:cNvSpPr txBox="1"/>
          <p:nvPr/>
        </p:nvSpPr>
        <p:spPr bwMode="auto">
          <a:xfrm>
            <a:off x="6079729" y="3622109"/>
            <a:ext cx="101149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5ACEE"/>
                </a:solidFill>
                <a:effectLst/>
                <a:uLnTx/>
                <a:uFillTx/>
                <a:latin typeface="HelvNeue Light for IBM"/>
                <a:ea typeface="+mn-ea"/>
                <a:cs typeface="HelvNeue Light for IBM"/>
                <a:sym typeface="Helvetica Light"/>
              </a:rPr>
              <a:t>IBM</a:t>
            </a:r>
            <a:r>
              <a:rPr kumimoji="0" lang="en-US" sz="800" b="0" i="0" u="none" strike="noStrike" kern="1200" cap="none" spc="0" normalizeH="0" baseline="0" noProof="0" dirty="0">
                <a:ln>
                  <a:noFill/>
                </a:ln>
                <a:solidFill>
                  <a:srgbClr val="55ACEE"/>
                </a:solidFill>
                <a:effectLst/>
                <a:uLnTx/>
                <a:uFillTx/>
                <a:latin typeface="HelvNeue Medium for IBM"/>
                <a:ea typeface="+mn-ea"/>
                <a:cs typeface="HelvNeue Medium for IBM"/>
                <a:sym typeface="Helvetica Light"/>
              </a:rPr>
              <a:t> Watson Explorer</a:t>
            </a:r>
          </a:p>
        </p:txBody>
      </p:sp>
      <p:cxnSp>
        <p:nvCxnSpPr>
          <p:cNvPr id="6" name="Straight Connector 5">
            <a:extLst>
              <a:ext uri="{FF2B5EF4-FFF2-40B4-BE49-F238E27FC236}">
                <a16:creationId xmlns:a16="http://schemas.microsoft.com/office/drawing/2014/main" id="{CB087C61-656B-494F-8702-43F1730B1E6A}"/>
              </a:ext>
            </a:extLst>
          </p:cNvPr>
          <p:cNvCxnSpPr>
            <a:endCxn id="23" idx="3"/>
          </p:cNvCxnSpPr>
          <p:nvPr/>
        </p:nvCxnSpPr>
        <p:spPr>
          <a:xfrm>
            <a:off x="5805488" y="4124325"/>
            <a:ext cx="1828800" cy="0"/>
          </a:xfrm>
          <a:prstGeom prst="line">
            <a:avLst/>
          </a:prstGeom>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5DC014B2-2906-4062-B166-C8A6C429A984}"/>
              </a:ext>
            </a:extLst>
          </p:cNvPr>
          <p:cNvSpPr txBox="1"/>
          <p:nvPr/>
        </p:nvSpPr>
        <p:spPr bwMode="auto">
          <a:xfrm>
            <a:off x="7755893" y="3730139"/>
            <a:ext cx="1219885" cy="20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Unstructured  Data</a:t>
            </a:r>
          </a:p>
        </p:txBody>
      </p:sp>
      <p:sp>
        <p:nvSpPr>
          <p:cNvPr id="80" name="TextBox 79">
            <a:extLst>
              <a:ext uri="{FF2B5EF4-FFF2-40B4-BE49-F238E27FC236}">
                <a16:creationId xmlns:a16="http://schemas.microsoft.com/office/drawing/2014/main" id="{5907F466-3C79-4836-BE8E-EE62CCE0E18C}"/>
              </a:ext>
            </a:extLst>
          </p:cNvPr>
          <p:cNvSpPr txBox="1"/>
          <p:nvPr/>
        </p:nvSpPr>
        <p:spPr bwMode="auto">
          <a:xfrm>
            <a:off x="7768718" y="4185044"/>
            <a:ext cx="1024318" cy="20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14288" anchor="ctr">
            <a:spAutoFit/>
          </a:bodyPr>
          <a:lstStyle/>
          <a:p>
            <a:pPr marL="0" marR="0" lvl="0" indent="0" algn="ctr" defTabSz="309533" rtl="0" eaLnBrk="0"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HelvNeue Medium for IBM"/>
                <a:ea typeface="+mn-ea"/>
                <a:cs typeface="HelvNeue Medium for IBM"/>
                <a:sym typeface="Helvetica Light"/>
              </a:rPr>
              <a:t>Structured Data</a:t>
            </a:r>
          </a:p>
        </p:txBody>
      </p:sp>
      <p:sp>
        <p:nvSpPr>
          <p:cNvPr id="31" name="Bent Arrow 30">
            <a:extLst>
              <a:ext uri="{FF2B5EF4-FFF2-40B4-BE49-F238E27FC236}">
                <a16:creationId xmlns:a16="http://schemas.microsoft.com/office/drawing/2014/main" id="{4F7FC586-33CF-40A2-B15A-E69E0127CA6C}"/>
              </a:ext>
            </a:extLst>
          </p:cNvPr>
          <p:cNvSpPr/>
          <p:nvPr/>
        </p:nvSpPr>
        <p:spPr>
          <a:xfrm>
            <a:off x="796925" y="1085850"/>
            <a:ext cx="2400300" cy="911225"/>
          </a:xfrm>
          <a:prstGeom prst="bentArrow">
            <a:avLst>
              <a:gd name="adj1" fmla="val 18148"/>
              <a:gd name="adj2" fmla="val 22884"/>
              <a:gd name="adj3" fmla="val 25000"/>
              <a:gd name="adj4" fmla="val 43750"/>
            </a:avLst>
          </a:prstGeom>
          <a:solidFill>
            <a:schemeClr val="accent2"/>
          </a:solidFill>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1" name="Bent Arrow 80">
            <a:extLst>
              <a:ext uri="{FF2B5EF4-FFF2-40B4-BE49-F238E27FC236}">
                <a16:creationId xmlns:a16="http://schemas.microsoft.com/office/drawing/2014/main" id="{BF71CE11-1170-45F9-A5EC-BCE5FCE664F3}"/>
              </a:ext>
            </a:extLst>
          </p:cNvPr>
          <p:cNvSpPr/>
          <p:nvPr/>
        </p:nvSpPr>
        <p:spPr>
          <a:xfrm rot="16200000">
            <a:off x="506413" y="3313113"/>
            <a:ext cx="1184275" cy="669925"/>
          </a:xfrm>
          <a:prstGeom prst="bentArrow">
            <a:avLst/>
          </a:prstGeom>
          <a:solidFill>
            <a:schemeClr val="accent2"/>
          </a:solidFill>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2" name="Bent Arrow 81">
            <a:extLst>
              <a:ext uri="{FF2B5EF4-FFF2-40B4-BE49-F238E27FC236}">
                <a16:creationId xmlns:a16="http://schemas.microsoft.com/office/drawing/2014/main" id="{732ACD7E-A67C-4A18-B324-DA9A9FD77D9B}"/>
              </a:ext>
            </a:extLst>
          </p:cNvPr>
          <p:cNvSpPr/>
          <p:nvPr/>
        </p:nvSpPr>
        <p:spPr>
          <a:xfrm rot="5400000">
            <a:off x="6246813" y="842963"/>
            <a:ext cx="814387" cy="1487487"/>
          </a:xfrm>
          <a:prstGeom prst="bentArrow">
            <a:avLst>
              <a:gd name="adj1" fmla="val 21705"/>
              <a:gd name="adj2" fmla="val 25000"/>
              <a:gd name="adj3" fmla="val 25000"/>
              <a:gd name="adj4" fmla="val 43750"/>
            </a:avLst>
          </a:prstGeom>
          <a:solidFill>
            <a:schemeClr val="accent2"/>
          </a:solidFill>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3036" name="Down Arrow 34">
            <a:extLst>
              <a:ext uri="{FF2B5EF4-FFF2-40B4-BE49-F238E27FC236}">
                <a16:creationId xmlns:a16="http://schemas.microsoft.com/office/drawing/2014/main" id="{02F0681E-19A5-4E22-8740-545C6E751093}"/>
              </a:ext>
            </a:extLst>
          </p:cNvPr>
          <p:cNvSpPr>
            <a:spLocks noChangeArrowheads="1"/>
          </p:cNvSpPr>
          <p:nvPr/>
        </p:nvSpPr>
        <p:spPr bwMode="auto">
          <a:xfrm>
            <a:off x="6999288" y="3055938"/>
            <a:ext cx="303212" cy="538162"/>
          </a:xfrm>
          <a:prstGeom prst="downArrow">
            <a:avLst>
              <a:gd name="adj1" fmla="val 50000"/>
              <a:gd name="adj2" fmla="val 4996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fontAlgn="base">
              <a:spcBef>
                <a:spcPct val="0"/>
              </a:spcBef>
              <a:spcAft>
                <a:spcPct val="0"/>
              </a:spcAft>
              <a:defRPr>
                <a:solidFill>
                  <a:schemeClr val="tx1"/>
                </a:solidFill>
                <a:latin typeface="Arial" panose="020B0604020202020204" pitchFamily="34" charset="0"/>
              </a:defRPr>
            </a:lvl6pPr>
            <a:lvl7pPr marL="2971800" indent="-228600" defTabSz="685800" fontAlgn="base">
              <a:spcBef>
                <a:spcPct val="0"/>
              </a:spcBef>
              <a:spcAft>
                <a:spcPct val="0"/>
              </a:spcAft>
              <a:defRPr>
                <a:solidFill>
                  <a:schemeClr val="tx1"/>
                </a:solidFill>
                <a:latin typeface="Arial" panose="020B0604020202020204" pitchFamily="34" charset="0"/>
              </a:defRPr>
            </a:lvl7pPr>
            <a:lvl8pPr marL="3429000" indent="-228600" defTabSz="685800" fontAlgn="base">
              <a:spcBef>
                <a:spcPct val="0"/>
              </a:spcBef>
              <a:spcAft>
                <a:spcPct val="0"/>
              </a:spcAft>
              <a:defRPr>
                <a:solidFill>
                  <a:schemeClr val="tx1"/>
                </a:solidFill>
                <a:latin typeface="Arial" panose="020B0604020202020204" pitchFamily="34" charset="0"/>
              </a:defRPr>
            </a:lvl8pPr>
            <a:lvl9pPr marL="3886200" indent="-228600" defTabSz="685800" fontAlgn="base">
              <a:spcBef>
                <a:spcPct val="0"/>
              </a:spcBef>
              <a:spcAft>
                <a:spcPct val="0"/>
              </a:spcAft>
              <a:defRPr>
                <a:solidFill>
                  <a:schemeClr val="tx1"/>
                </a:solidFill>
                <a:latin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037" name="Down Arrow 82">
            <a:extLst>
              <a:ext uri="{FF2B5EF4-FFF2-40B4-BE49-F238E27FC236}">
                <a16:creationId xmlns:a16="http://schemas.microsoft.com/office/drawing/2014/main" id="{C716A982-D6F6-438C-ACC7-122DA38559C5}"/>
              </a:ext>
            </a:extLst>
          </p:cNvPr>
          <p:cNvSpPr>
            <a:spLocks noChangeArrowheads="1"/>
          </p:cNvSpPr>
          <p:nvPr/>
        </p:nvSpPr>
        <p:spPr bwMode="auto">
          <a:xfrm rot="5400000">
            <a:off x="4391025" y="3719513"/>
            <a:ext cx="303213" cy="700087"/>
          </a:xfrm>
          <a:prstGeom prst="downArrow">
            <a:avLst>
              <a:gd name="adj1" fmla="val 50000"/>
              <a:gd name="adj2" fmla="val 50026"/>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fontAlgn="base">
              <a:spcBef>
                <a:spcPct val="0"/>
              </a:spcBef>
              <a:spcAft>
                <a:spcPct val="0"/>
              </a:spcAft>
              <a:defRPr>
                <a:solidFill>
                  <a:schemeClr val="tx1"/>
                </a:solidFill>
                <a:latin typeface="Arial" panose="020B0604020202020204" pitchFamily="34" charset="0"/>
              </a:defRPr>
            </a:lvl6pPr>
            <a:lvl7pPr marL="2971800" indent="-228600" defTabSz="685800" fontAlgn="base">
              <a:spcBef>
                <a:spcPct val="0"/>
              </a:spcBef>
              <a:spcAft>
                <a:spcPct val="0"/>
              </a:spcAft>
              <a:defRPr>
                <a:solidFill>
                  <a:schemeClr val="tx1"/>
                </a:solidFill>
                <a:latin typeface="Arial" panose="020B0604020202020204" pitchFamily="34" charset="0"/>
              </a:defRPr>
            </a:lvl7pPr>
            <a:lvl8pPr marL="3429000" indent="-228600" defTabSz="685800" fontAlgn="base">
              <a:spcBef>
                <a:spcPct val="0"/>
              </a:spcBef>
              <a:spcAft>
                <a:spcPct val="0"/>
              </a:spcAft>
              <a:defRPr>
                <a:solidFill>
                  <a:schemeClr val="tx1"/>
                </a:solidFill>
                <a:latin typeface="Arial" panose="020B0604020202020204" pitchFamily="34" charset="0"/>
              </a:defRPr>
            </a:lvl8pPr>
            <a:lvl9pPr marL="3886200" indent="-228600" defTabSz="685800" fontAlgn="base">
              <a:spcBef>
                <a:spcPct val="0"/>
              </a:spcBef>
              <a:spcAft>
                <a:spcPct val="0"/>
              </a:spcAft>
              <a:defRPr>
                <a:solidFill>
                  <a:schemeClr val="tx1"/>
                </a:solidFill>
                <a:latin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3" name="Title 2">
            <a:extLst>
              <a:ext uri="{FF2B5EF4-FFF2-40B4-BE49-F238E27FC236}">
                <a16:creationId xmlns:a16="http://schemas.microsoft.com/office/drawing/2014/main" id="{F00E04A3-8734-48A4-BE7E-D1FD077F05AF}"/>
              </a:ext>
            </a:extLst>
          </p:cNvPr>
          <p:cNvSpPr>
            <a:spLocks noGrp="1"/>
          </p:cNvSpPr>
          <p:nvPr>
            <p:ph type="title"/>
          </p:nvPr>
        </p:nvSpPr>
        <p:spPr>
          <a:xfrm>
            <a:off x="151675" y="211852"/>
            <a:ext cx="7604218" cy="627045"/>
          </a:xfrm>
        </p:spPr>
        <p:txBody>
          <a:bodyPr/>
          <a:lstStyle/>
          <a:p>
            <a:r>
              <a:rPr lang="en-US" altLang="en-US" dirty="0">
                <a:solidFill>
                  <a:srgbClr val="000000"/>
                </a:solidFill>
              </a:rPr>
              <a:t>IBM Data Science &amp; Business Analytics Portfolio</a:t>
            </a:r>
            <a:br>
              <a:rPr lang="en-US" altLang="en-US" dirty="0">
                <a:solidFill>
                  <a:srgbClr val="000000"/>
                </a:solidFill>
              </a:rPr>
            </a:br>
            <a:endParaRPr lang="en-US" dirty="0"/>
          </a:p>
        </p:txBody>
      </p:sp>
      <p:sp>
        <p:nvSpPr>
          <p:cNvPr id="2" name="Rectangle 1"/>
          <p:cNvSpPr/>
          <p:nvPr/>
        </p:nvSpPr>
        <p:spPr>
          <a:xfrm>
            <a:off x="46985" y="1531932"/>
            <a:ext cx="2859728" cy="1531943"/>
          </a:xfrm>
          <a:prstGeom prst="rect">
            <a:avLst/>
          </a:prstGeom>
          <a:noFill/>
          <a:ln w="47625">
            <a:solidFill>
              <a:srgbClr val="FFC000"/>
            </a:solidFill>
            <a:prstDash val="sysDash"/>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26212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Curved Down 25">
            <a:extLst>
              <a:ext uri="{FF2B5EF4-FFF2-40B4-BE49-F238E27FC236}">
                <a16:creationId xmlns:a16="http://schemas.microsoft.com/office/drawing/2014/main" id="{5016B906-2355-474C-81F8-EF42ABFDA562}"/>
              </a:ext>
            </a:extLst>
          </p:cNvPr>
          <p:cNvSpPr/>
          <p:nvPr/>
        </p:nvSpPr>
        <p:spPr>
          <a:xfrm rot="8840589" flipV="1">
            <a:off x="6229107" y="1440199"/>
            <a:ext cx="667396" cy="328988"/>
          </a:xfrm>
          <a:prstGeom prst="curvedDownArrow">
            <a:avLst>
              <a:gd name="adj1" fmla="val 38148"/>
              <a:gd name="adj2" fmla="val 52388"/>
              <a:gd name="adj3" fmla="val 3490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2" name="Title 1">
            <a:extLst>
              <a:ext uri="{FF2B5EF4-FFF2-40B4-BE49-F238E27FC236}">
                <a16:creationId xmlns:a16="http://schemas.microsoft.com/office/drawing/2014/main" id="{88A2B2FC-B203-4276-A102-D7F4209FAC22}"/>
              </a:ext>
            </a:extLst>
          </p:cNvPr>
          <p:cNvSpPr>
            <a:spLocks noGrp="1"/>
          </p:cNvSpPr>
          <p:nvPr>
            <p:ph type="title"/>
          </p:nvPr>
        </p:nvSpPr>
        <p:spPr>
          <a:xfrm>
            <a:off x="335450" y="50333"/>
            <a:ext cx="8506046" cy="676196"/>
          </a:xfrm>
        </p:spPr>
        <p:txBody>
          <a:bodyPr/>
          <a:lstStyle/>
          <a:p>
            <a:r>
              <a:rPr lang="en-US" dirty="0"/>
              <a:t>Prescriptive: Decision Optimization</a:t>
            </a:r>
            <a:endParaRPr lang="en-GB" dirty="0"/>
          </a:p>
        </p:txBody>
      </p:sp>
      <p:sp>
        <p:nvSpPr>
          <p:cNvPr id="4" name="Content Placeholder 3">
            <a:extLst>
              <a:ext uri="{FF2B5EF4-FFF2-40B4-BE49-F238E27FC236}">
                <a16:creationId xmlns:a16="http://schemas.microsoft.com/office/drawing/2014/main" id="{FD776412-0795-4584-BD82-5D7EB6C5E381}"/>
              </a:ext>
            </a:extLst>
          </p:cNvPr>
          <p:cNvSpPr>
            <a:spLocks noGrp="1"/>
          </p:cNvSpPr>
          <p:nvPr>
            <p:ph idx="1"/>
          </p:nvPr>
        </p:nvSpPr>
        <p:spPr/>
        <p:txBody>
          <a:bodyPr/>
          <a:lstStyle/>
          <a:p>
            <a:r>
              <a:rPr lang="en-US" dirty="0"/>
              <a:t>Apply Operational Research (O/R) techniques</a:t>
            </a:r>
          </a:p>
          <a:p>
            <a:r>
              <a:rPr lang="en-US" dirty="0"/>
              <a:t>Two main technologies</a:t>
            </a:r>
          </a:p>
          <a:p>
            <a:pPr lvl="1"/>
            <a:r>
              <a:rPr lang="en-US" dirty="0"/>
              <a:t>Linear Programming</a:t>
            </a:r>
          </a:p>
          <a:p>
            <a:pPr lvl="2"/>
            <a:r>
              <a:rPr lang="en-US" dirty="0"/>
              <a:t>Used for resource allocation problems</a:t>
            </a:r>
          </a:p>
          <a:p>
            <a:pPr lvl="2"/>
            <a:r>
              <a:rPr lang="en-US" dirty="0"/>
              <a:t>Examples:</a:t>
            </a:r>
          </a:p>
          <a:p>
            <a:pPr lvl="3"/>
            <a:r>
              <a:rPr lang="en-US" dirty="0"/>
              <a:t>The Knapsack problem</a:t>
            </a:r>
          </a:p>
          <a:p>
            <a:pPr lvl="3"/>
            <a:r>
              <a:rPr lang="en-US" dirty="0"/>
              <a:t>Unit Commitment</a:t>
            </a:r>
          </a:p>
          <a:p>
            <a:pPr lvl="3"/>
            <a:r>
              <a:rPr lang="en-US" dirty="0"/>
              <a:t>Travelling Salesman</a:t>
            </a:r>
          </a:p>
          <a:p>
            <a:pPr lvl="1"/>
            <a:r>
              <a:rPr lang="en-US" dirty="0"/>
              <a:t>Constraint Programming</a:t>
            </a:r>
          </a:p>
          <a:p>
            <a:pPr lvl="2"/>
            <a:r>
              <a:rPr lang="en-US" dirty="0"/>
              <a:t>Used for Complex Planning and Scheduling</a:t>
            </a:r>
            <a:br>
              <a:rPr lang="en-US" dirty="0"/>
            </a:br>
            <a:r>
              <a:rPr lang="en-US" dirty="0"/>
              <a:t>problems</a:t>
            </a:r>
          </a:p>
          <a:p>
            <a:pPr lvl="2"/>
            <a:r>
              <a:rPr lang="en-US" dirty="0"/>
              <a:t>Examples:</a:t>
            </a:r>
          </a:p>
          <a:p>
            <a:pPr lvl="3"/>
            <a:r>
              <a:rPr lang="en-US" dirty="0"/>
              <a:t>Staff planning, construction planning</a:t>
            </a:r>
          </a:p>
          <a:p>
            <a:pPr lvl="3"/>
            <a:r>
              <a:rPr lang="en-US" dirty="0"/>
              <a:t>assembly lines, supply chain logistics</a:t>
            </a:r>
            <a:endParaRPr lang="en-GB" dirty="0"/>
          </a:p>
        </p:txBody>
      </p:sp>
      <p:pic>
        <p:nvPicPr>
          <p:cNvPr id="5" name="Picture 4">
            <a:extLst>
              <a:ext uri="{FF2B5EF4-FFF2-40B4-BE49-F238E27FC236}">
                <a16:creationId xmlns:a16="http://schemas.microsoft.com/office/drawing/2014/main" id="{2BB8C36E-C1C9-4A77-9B3C-FAD7CDFCAD49}"/>
              </a:ext>
            </a:extLst>
          </p:cNvPr>
          <p:cNvPicPr>
            <a:picLocks noChangeAspect="1"/>
          </p:cNvPicPr>
          <p:nvPr/>
        </p:nvPicPr>
        <p:blipFill>
          <a:blip r:embed="rId2"/>
          <a:stretch>
            <a:fillRect/>
          </a:stretch>
        </p:blipFill>
        <p:spPr>
          <a:xfrm>
            <a:off x="5753411" y="2739328"/>
            <a:ext cx="3093529" cy="1914204"/>
          </a:xfrm>
          <a:prstGeom prst="rect">
            <a:avLst/>
          </a:prstGeom>
        </p:spPr>
      </p:pic>
      <p:pic>
        <p:nvPicPr>
          <p:cNvPr id="7" name="Picture 12" descr="FPM_chartuptick-wmagnifier_icon_bk">
            <a:extLst>
              <a:ext uri="{FF2B5EF4-FFF2-40B4-BE49-F238E27FC236}">
                <a16:creationId xmlns:a16="http://schemas.microsoft.com/office/drawing/2014/main" id="{90D5D734-A057-49CF-AA79-F36131F2B2D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9552" y="1860644"/>
            <a:ext cx="735542" cy="6369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Energycycle_icon_bk">
            <a:extLst>
              <a:ext uri="{FF2B5EF4-FFF2-40B4-BE49-F238E27FC236}">
                <a16:creationId xmlns:a16="http://schemas.microsoft.com/office/drawing/2014/main" id="{A0FB849B-C488-4A74-9E4B-F3E13FB28185}"/>
              </a:ext>
            </a:extLst>
          </p:cNvPr>
          <p:cNvPicPr preferRelativeResize="0">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08257" y="1758608"/>
            <a:ext cx="314646" cy="4149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9">
            <a:extLst>
              <a:ext uri="{FF2B5EF4-FFF2-40B4-BE49-F238E27FC236}">
                <a16:creationId xmlns:a16="http://schemas.microsoft.com/office/drawing/2014/main" id="{E664D8B8-C013-43BD-B670-8DC1C3C61C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354" y="1973118"/>
            <a:ext cx="723900" cy="61753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2" descr="Wind_icon_bk">
            <a:extLst>
              <a:ext uri="{FF2B5EF4-FFF2-40B4-BE49-F238E27FC236}">
                <a16:creationId xmlns:a16="http://schemas.microsoft.com/office/drawing/2014/main" id="{F6E74102-DC62-4BF1-BDF0-7806A62381BF}"/>
              </a:ext>
            </a:extLst>
          </p:cNvPr>
          <p:cNvPicPr preferRelativeResize="0">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28988" y="1295507"/>
            <a:ext cx="716864" cy="10058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gears">
            <a:extLst>
              <a:ext uri="{FF2B5EF4-FFF2-40B4-BE49-F238E27FC236}">
                <a16:creationId xmlns:a16="http://schemas.microsoft.com/office/drawing/2014/main" id="{2E3150B1-8649-496D-9499-D5E8C7EE8D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8186" y="1888820"/>
            <a:ext cx="284712" cy="284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Watercycle_icon_bk">
            <a:extLst>
              <a:ext uri="{FF2B5EF4-FFF2-40B4-BE49-F238E27FC236}">
                <a16:creationId xmlns:a16="http://schemas.microsoft.com/office/drawing/2014/main" id="{3ED810CA-9C87-4641-8F91-3E5F7D3DABF8}"/>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3335" y="1479622"/>
            <a:ext cx="452942" cy="4168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Retail_bag_icon_bk">
            <a:extLst>
              <a:ext uri="{FF2B5EF4-FFF2-40B4-BE49-F238E27FC236}">
                <a16:creationId xmlns:a16="http://schemas.microsoft.com/office/drawing/2014/main" id="{BD5115BA-91D8-47B5-B6F3-42D69D66E17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79364" y="1899790"/>
            <a:ext cx="425037" cy="4886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598B52-1A1D-43C8-9BD7-72FAFD57B847}"/>
              </a:ext>
            </a:extLst>
          </p:cNvPr>
          <p:cNvSpPr txBox="1"/>
          <p:nvPr/>
        </p:nvSpPr>
        <p:spPr>
          <a:xfrm>
            <a:off x="5826318" y="2388455"/>
            <a:ext cx="1027845" cy="369332"/>
          </a:xfrm>
          <a:prstGeom prst="rect">
            <a:avLst/>
          </a:prstGeom>
          <a:noFill/>
        </p:spPr>
        <p:txBody>
          <a:bodyPr wrap="none" rtlCol="0">
            <a:spAutoFit/>
          </a:bodyPr>
          <a:lstStyle/>
          <a:p>
            <a:r>
              <a:rPr lang="el-GR" b="1" dirty="0"/>
              <a:t>Σ</a:t>
            </a:r>
            <a:r>
              <a:rPr lang="en-US" dirty="0">
                <a:solidFill>
                  <a:schemeClr val="tx2"/>
                </a:solidFill>
              </a:rPr>
              <a:t>&lt;=n kg</a:t>
            </a:r>
            <a:endParaRPr lang="en-GB" dirty="0">
              <a:solidFill>
                <a:schemeClr val="tx2"/>
              </a:solidFill>
            </a:endParaRPr>
          </a:p>
        </p:txBody>
      </p:sp>
      <p:pic>
        <p:nvPicPr>
          <p:cNvPr id="15" name="Picture 8" descr="Books_icon_bk">
            <a:extLst>
              <a:ext uri="{FF2B5EF4-FFF2-40B4-BE49-F238E27FC236}">
                <a16:creationId xmlns:a16="http://schemas.microsoft.com/office/drawing/2014/main" id="{702F08ED-4EDD-4C88-BBBE-0A9F063408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8757" y="1350261"/>
            <a:ext cx="338350" cy="2355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3" descr="Tshirt_icon_bk">
            <a:extLst>
              <a:ext uri="{FF2B5EF4-FFF2-40B4-BE49-F238E27FC236}">
                <a16:creationId xmlns:a16="http://schemas.microsoft.com/office/drawing/2014/main" id="{35B73EA7-204D-427E-9F1C-C64F406F1A6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5026" y="889300"/>
            <a:ext cx="425037" cy="4351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Box_icon_bk">
            <a:extLst>
              <a:ext uri="{FF2B5EF4-FFF2-40B4-BE49-F238E27FC236}">
                <a16:creationId xmlns:a16="http://schemas.microsoft.com/office/drawing/2014/main" id="{CC87FFDD-1D2D-4BE1-85D5-D6043B809EE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40863" y="1297312"/>
            <a:ext cx="419456" cy="4336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5" descr="Mobiledevice_icon_bk">
            <a:extLst>
              <a:ext uri="{FF2B5EF4-FFF2-40B4-BE49-F238E27FC236}">
                <a16:creationId xmlns:a16="http://schemas.microsoft.com/office/drawing/2014/main" id="{FBCD5A12-9AF8-48E7-843B-F126DCADE73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00228" y="1016581"/>
            <a:ext cx="453516" cy="35824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001E0D7-B266-4376-9A82-BB56EE26ACB3}"/>
              </a:ext>
            </a:extLst>
          </p:cNvPr>
          <p:cNvSpPr txBox="1"/>
          <p:nvPr/>
        </p:nvSpPr>
        <p:spPr>
          <a:xfrm>
            <a:off x="6034108" y="648312"/>
            <a:ext cx="522900" cy="307777"/>
          </a:xfrm>
          <a:prstGeom prst="rect">
            <a:avLst/>
          </a:prstGeom>
          <a:noFill/>
        </p:spPr>
        <p:txBody>
          <a:bodyPr wrap="none" rtlCol="0">
            <a:spAutoFit/>
          </a:bodyPr>
          <a:lstStyle/>
          <a:p>
            <a:r>
              <a:rPr lang="en-US" sz="1400" b="1" dirty="0"/>
              <a:t>y </a:t>
            </a:r>
            <a:r>
              <a:rPr lang="en-US" sz="1400" dirty="0">
                <a:solidFill>
                  <a:schemeClr val="tx2"/>
                </a:solidFill>
              </a:rPr>
              <a:t>kg</a:t>
            </a:r>
            <a:endParaRPr lang="en-GB" sz="1400" dirty="0">
              <a:solidFill>
                <a:schemeClr val="tx2"/>
              </a:solidFill>
            </a:endParaRPr>
          </a:p>
        </p:txBody>
      </p:sp>
      <p:sp>
        <p:nvSpPr>
          <p:cNvPr id="21" name="TextBox 20">
            <a:extLst>
              <a:ext uri="{FF2B5EF4-FFF2-40B4-BE49-F238E27FC236}">
                <a16:creationId xmlns:a16="http://schemas.microsoft.com/office/drawing/2014/main" id="{BDF0F539-7CB1-41A1-9DBE-03274C3F2B68}"/>
              </a:ext>
            </a:extLst>
          </p:cNvPr>
          <p:cNvSpPr txBox="1"/>
          <p:nvPr/>
        </p:nvSpPr>
        <p:spPr>
          <a:xfrm>
            <a:off x="5395772" y="1505323"/>
            <a:ext cx="522900" cy="307777"/>
          </a:xfrm>
          <a:prstGeom prst="rect">
            <a:avLst/>
          </a:prstGeom>
          <a:noFill/>
        </p:spPr>
        <p:txBody>
          <a:bodyPr wrap="none" rtlCol="0">
            <a:spAutoFit/>
          </a:bodyPr>
          <a:lstStyle/>
          <a:p>
            <a:r>
              <a:rPr lang="en-US" sz="1400" b="1" dirty="0"/>
              <a:t>x </a:t>
            </a:r>
            <a:r>
              <a:rPr lang="en-US" sz="1400" dirty="0">
                <a:solidFill>
                  <a:schemeClr val="tx2"/>
                </a:solidFill>
              </a:rPr>
              <a:t>kg</a:t>
            </a:r>
            <a:endParaRPr lang="en-GB" sz="1400" dirty="0">
              <a:solidFill>
                <a:schemeClr val="tx2"/>
              </a:solidFill>
            </a:endParaRPr>
          </a:p>
        </p:txBody>
      </p:sp>
      <p:sp>
        <p:nvSpPr>
          <p:cNvPr id="22" name="TextBox 21">
            <a:extLst>
              <a:ext uri="{FF2B5EF4-FFF2-40B4-BE49-F238E27FC236}">
                <a16:creationId xmlns:a16="http://schemas.microsoft.com/office/drawing/2014/main" id="{D246ADC9-7F6B-402E-BC82-893826CD580E}"/>
              </a:ext>
            </a:extLst>
          </p:cNvPr>
          <p:cNvSpPr txBox="1"/>
          <p:nvPr/>
        </p:nvSpPr>
        <p:spPr>
          <a:xfrm>
            <a:off x="6736652" y="802200"/>
            <a:ext cx="522900" cy="307777"/>
          </a:xfrm>
          <a:prstGeom prst="rect">
            <a:avLst/>
          </a:prstGeom>
          <a:noFill/>
        </p:spPr>
        <p:txBody>
          <a:bodyPr wrap="none" rtlCol="0">
            <a:spAutoFit/>
          </a:bodyPr>
          <a:lstStyle/>
          <a:p>
            <a:r>
              <a:rPr lang="en-US" sz="1400" b="1" dirty="0"/>
              <a:t>z </a:t>
            </a:r>
            <a:r>
              <a:rPr lang="en-US" sz="1400" dirty="0">
                <a:solidFill>
                  <a:schemeClr val="tx2"/>
                </a:solidFill>
              </a:rPr>
              <a:t>kg</a:t>
            </a:r>
            <a:endParaRPr lang="en-GB" sz="1400" dirty="0">
              <a:solidFill>
                <a:schemeClr val="tx2"/>
              </a:solidFill>
            </a:endParaRPr>
          </a:p>
        </p:txBody>
      </p:sp>
      <p:sp>
        <p:nvSpPr>
          <p:cNvPr id="23" name="TextBox 22">
            <a:extLst>
              <a:ext uri="{FF2B5EF4-FFF2-40B4-BE49-F238E27FC236}">
                <a16:creationId xmlns:a16="http://schemas.microsoft.com/office/drawing/2014/main" id="{7AF1990C-E69E-4E29-8A60-6EE137DCE178}"/>
              </a:ext>
            </a:extLst>
          </p:cNvPr>
          <p:cNvSpPr txBox="1"/>
          <p:nvPr/>
        </p:nvSpPr>
        <p:spPr>
          <a:xfrm>
            <a:off x="7043535" y="1130142"/>
            <a:ext cx="513282" cy="307777"/>
          </a:xfrm>
          <a:prstGeom prst="rect">
            <a:avLst/>
          </a:prstGeom>
          <a:noFill/>
        </p:spPr>
        <p:txBody>
          <a:bodyPr wrap="none" rtlCol="0">
            <a:spAutoFit/>
          </a:bodyPr>
          <a:lstStyle/>
          <a:p>
            <a:r>
              <a:rPr lang="el-GR" sz="1400" dirty="0"/>
              <a:t>γ</a:t>
            </a:r>
            <a:r>
              <a:rPr lang="en-US" sz="1400" b="1" dirty="0"/>
              <a:t> </a:t>
            </a:r>
            <a:r>
              <a:rPr lang="en-US" sz="1400" dirty="0">
                <a:solidFill>
                  <a:schemeClr val="tx2"/>
                </a:solidFill>
              </a:rPr>
              <a:t>kg</a:t>
            </a:r>
            <a:endParaRPr lang="en-GB" sz="1400" dirty="0">
              <a:solidFill>
                <a:schemeClr val="tx2"/>
              </a:solidFill>
            </a:endParaRPr>
          </a:p>
        </p:txBody>
      </p:sp>
      <p:sp>
        <p:nvSpPr>
          <p:cNvPr id="25" name="Arrow: Curved Down 24">
            <a:extLst>
              <a:ext uri="{FF2B5EF4-FFF2-40B4-BE49-F238E27FC236}">
                <a16:creationId xmlns:a16="http://schemas.microsoft.com/office/drawing/2014/main" id="{1D02DDED-D81C-420A-B2CB-CFE9DAAF878D}"/>
              </a:ext>
            </a:extLst>
          </p:cNvPr>
          <p:cNvSpPr/>
          <p:nvPr/>
        </p:nvSpPr>
        <p:spPr>
          <a:xfrm rot="2396678">
            <a:off x="5771450" y="1458976"/>
            <a:ext cx="667396" cy="306272"/>
          </a:xfrm>
          <a:prstGeom prst="curvedDownArrow">
            <a:avLst>
              <a:gd name="adj1" fmla="val 38148"/>
              <a:gd name="adj2" fmla="val 52388"/>
              <a:gd name="adj3" fmla="val 3490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27" name="TextBox 26">
            <a:extLst>
              <a:ext uri="{FF2B5EF4-FFF2-40B4-BE49-F238E27FC236}">
                <a16:creationId xmlns:a16="http://schemas.microsoft.com/office/drawing/2014/main" id="{030F9B91-03B4-48A9-B454-DCACE8086E2B}"/>
              </a:ext>
            </a:extLst>
          </p:cNvPr>
          <p:cNvSpPr txBox="1"/>
          <p:nvPr/>
        </p:nvSpPr>
        <p:spPr>
          <a:xfrm>
            <a:off x="6111531" y="1211065"/>
            <a:ext cx="404278" cy="523220"/>
          </a:xfrm>
          <a:prstGeom prst="rect">
            <a:avLst/>
          </a:prstGeom>
          <a:noFill/>
        </p:spPr>
        <p:txBody>
          <a:bodyPr wrap="none" rtlCol="0">
            <a:spAutoFit/>
          </a:bodyPr>
          <a:lstStyle/>
          <a:p>
            <a:r>
              <a:rPr lang="en-US" sz="2800" b="1" dirty="0">
                <a:solidFill>
                  <a:srgbClr val="FF0000"/>
                </a:solidFill>
                <a:latin typeface="Arial Black" panose="020B0A04020102020204" pitchFamily="34" charset="0"/>
              </a:rPr>
              <a:t>?</a:t>
            </a:r>
            <a:endParaRPr lang="en-GB" sz="2800"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18912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Optimization Proposition - </a:t>
            </a:r>
            <a:r>
              <a:rPr lang="en-US" dirty="0">
                <a:solidFill>
                  <a:schemeClr val="accent2"/>
                </a:solidFill>
              </a:rPr>
              <a:t>What’s In It For Me</a:t>
            </a:r>
            <a:endParaRPr lang="en-US" dirty="0"/>
          </a:p>
        </p:txBody>
      </p:sp>
      <p:sp>
        <p:nvSpPr>
          <p:cNvPr id="3" name="Content Placeholder 2"/>
          <p:cNvSpPr>
            <a:spLocks noGrp="1"/>
          </p:cNvSpPr>
          <p:nvPr>
            <p:ph type="body" sz="quarter" idx="4294967295"/>
          </p:nvPr>
        </p:nvSpPr>
        <p:spPr>
          <a:xfrm>
            <a:off x="0" y="815975"/>
            <a:ext cx="3200400" cy="4021138"/>
          </a:xfrm>
        </p:spPr>
        <p:txBody>
          <a:bodyPr/>
          <a:lstStyle/>
          <a:p>
            <a:pPr marL="0" indent="0">
              <a:buNone/>
              <a:defRPr/>
            </a:pPr>
            <a:r>
              <a:rPr lang="en-US" sz="1600" dirty="0"/>
              <a:t>Gartner Report </a:t>
            </a:r>
            <a:r>
              <a:rPr lang="is-IS" sz="1600" dirty="0"/>
              <a:t>G00326363 </a:t>
            </a:r>
            <a:r>
              <a:rPr lang="en-US" sz="1600" dirty="0"/>
              <a:t>– May 2017  Forecast Snapshot: Prescriptive Analytics, Worldwide, 2017:</a:t>
            </a:r>
          </a:p>
          <a:p>
            <a:pPr>
              <a:defRPr/>
            </a:pPr>
            <a:endParaRPr lang="en-US" sz="1800" i="1" dirty="0">
              <a:solidFill>
                <a:schemeClr val="tx1"/>
              </a:solidFill>
            </a:endParaRPr>
          </a:p>
          <a:p>
            <a:pPr marL="0" indent="0" algn="ctr">
              <a:buNone/>
              <a:defRPr/>
            </a:pPr>
            <a:r>
              <a:rPr lang="en-US" sz="1800" i="1" dirty="0">
                <a:solidFill>
                  <a:schemeClr val="tx1"/>
                </a:solidFill>
              </a:rPr>
              <a:t>“The prescriptive analytics software market will reach </a:t>
            </a:r>
            <a:r>
              <a:rPr lang="en-US" sz="1800" b="1" i="1" dirty="0">
                <a:solidFill>
                  <a:schemeClr val="accent2"/>
                </a:solidFill>
              </a:rPr>
              <a:t>$1.57 billion by 2021</a:t>
            </a:r>
            <a:r>
              <a:rPr lang="en-US" sz="1800" i="1" dirty="0">
                <a:solidFill>
                  <a:schemeClr val="tx1"/>
                </a:solidFill>
              </a:rPr>
              <a:t>, with a 21% CAGR from 2016. Currently, 10% of organizations have some form of prescriptive analytics; </a:t>
            </a:r>
            <a:r>
              <a:rPr lang="en-US" sz="1800" b="1" i="1" dirty="0">
                <a:solidFill>
                  <a:schemeClr val="accent2"/>
                </a:solidFill>
              </a:rPr>
              <a:t>this will grow to 36% by 2021.</a:t>
            </a:r>
            <a:r>
              <a:rPr lang="en-US" sz="1800" i="1" dirty="0">
                <a:solidFill>
                  <a:schemeClr val="tx1"/>
                </a:solidFill>
              </a:rPr>
              <a:t>”</a:t>
            </a:r>
          </a:p>
          <a:p>
            <a:pPr algn="ctr">
              <a:defRPr/>
            </a:pPr>
            <a:endParaRPr lang="en-US" i="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986" y="1064364"/>
            <a:ext cx="5697928" cy="3473642"/>
          </a:xfrm>
          <a:prstGeom prst="rect">
            <a:avLst/>
          </a:prstGeom>
        </p:spPr>
      </p:pic>
      <p:sp>
        <p:nvSpPr>
          <p:cNvPr id="6" name="Right Arrow 5"/>
          <p:cNvSpPr/>
          <p:nvPr/>
        </p:nvSpPr>
        <p:spPr>
          <a:xfrm rot="1255765">
            <a:off x="4571118" y="1569942"/>
            <a:ext cx="585216" cy="484632"/>
          </a:xfrm>
          <a:prstGeom prst="rightArrow">
            <a:avLst/>
          </a:prstGeom>
          <a:solidFill>
            <a:srgbClr val="FFFF00"/>
          </a:solidFill>
          <a:ln w="12700">
            <a:solidFill>
              <a:schemeClr val="accent3"/>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ight Arrow 6"/>
          <p:cNvSpPr/>
          <p:nvPr/>
        </p:nvSpPr>
        <p:spPr>
          <a:xfrm rot="5400000">
            <a:off x="5173296" y="822048"/>
            <a:ext cx="585216" cy="484632"/>
          </a:xfrm>
          <a:prstGeom prst="rightArrow">
            <a:avLst/>
          </a:prstGeom>
          <a:solidFill>
            <a:srgbClr val="FFFF00"/>
          </a:solidFill>
          <a:ln w="12700">
            <a:solidFill>
              <a:schemeClr val="accent3"/>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TextBox 7"/>
          <p:cNvSpPr txBox="1"/>
          <p:nvPr/>
        </p:nvSpPr>
        <p:spPr>
          <a:xfrm>
            <a:off x="3458796" y="1375337"/>
            <a:ext cx="1146468" cy="300082"/>
          </a:xfrm>
          <a:prstGeom prst="rect">
            <a:avLst/>
          </a:prstGeom>
          <a:solidFill>
            <a:srgbClr val="FFFF00"/>
          </a:solidFill>
          <a:ln w="12700">
            <a:solidFill>
              <a:schemeClr val="accent3"/>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a:ea typeface="+mn-ea"/>
                <a:cs typeface="+mn-cs"/>
              </a:rPr>
              <a:t>Optimization</a:t>
            </a:r>
          </a:p>
        </p:txBody>
      </p:sp>
      <p:sp>
        <p:nvSpPr>
          <p:cNvPr id="9" name="TextBox 8"/>
          <p:cNvSpPr txBox="1"/>
          <p:nvPr/>
        </p:nvSpPr>
        <p:spPr>
          <a:xfrm>
            <a:off x="5624800" y="674833"/>
            <a:ext cx="1560042" cy="300082"/>
          </a:xfrm>
          <a:prstGeom prst="rect">
            <a:avLst/>
          </a:prstGeom>
          <a:solidFill>
            <a:srgbClr val="FFFF00"/>
          </a:solidFill>
          <a:ln w="12700">
            <a:solidFill>
              <a:schemeClr val="accent3"/>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a:ea typeface="+mn-ea"/>
                <a:cs typeface="+mn-cs"/>
              </a:rPr>
              <a:t>Machine Learning</a:t>
            </a:r>
          </a:p>
        </p:txBody>
      </p:sp>
      <p:sp>
        <p:nvSpPr>
          <p:cNvPr id="10" name="TextBox 9"/>
          <p:cNvSpPr txBox="1"/>
          <p:nvPr/>
        </p:nvSpPr>
        <p:spPr>
          <a:xfrm>
            <a:off x="3603027" y="4433298"/>
            <a:ext cx="5533887"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Arial" charset="0"/>
                <a:cs typeface="Arial" charset="0"/>
              </a:rPr>
              <a:t>Gartner Report </a:t>
            </a:r>
            <a:r>
              <a:rPr kumimoji="0" lang="is-IS" sz="1600" b="0" i="0" u="none" strike="noStrike" kern="1200" cap="none" spc="0" normalizeH="0" baseline="0" noProof="0" dirty="0">
                <a:ln>
                  <a:noFill/>
                </a:ln>
                <a:solidFill>
                  <a:srgbClr val="000000"/>
                </a:solidFill>
                <a:effectLst/>
                <a:uLnTx/>
                <a:uFillTx/>
                <a:latin typeface="Arial" charset="0"/>
                <a:ea typeface="Arial" charset="0"/>
                <a:cs typeface="Arial" charset="0"/>
              </a:rPr>
              <a:t>G00303293 </a:t>
            </a:r>
            <a:r>
              <a:rPr kumimoji="0" lang="mr-IN" sz="1600" b="0" i="0" u="none" strike="noStrike" kern="1200" cap="none" spc="0" normalizeH="0" baseline="0" noProof="0" dirty="0">
                <a:ln>
                  <a:noFill/>
                </a:ln>
                <a:solidFill>
                  <a:srgbClr val="000000"/>
                </a:solidFill>
                <a:effectLst/>
                <a:uLnTx/>
                <a:uFillTx/>
                <a:latin typeface="Arial" charset="0"/>
                <a:ea typeface="Arial" charset="0"/>
                <a:cs typeface="Arial" charset="0"/>
              </a:rPr>
              <a:t>–</a:t>
            </a:r>
            <a:r>
              <a:rPr kumimoji="0" lang="is-IS" sz="1600" b="0" i="0" u="none" strike="noStrike" kern="1200" cap="none" spc="0" normalizeH="0" baseline="0" noProof="0" dirty="0">
                <a:ln>
                  <a:noFill/>
                </a:ln>
                <a:solidFill>
                  <a:srgbClr val="000000"/>
                </a:solidFill>
                <a:effectLst/>
                <a:uLnTx/>
                <a:uFillTx/>
                <a:latin typeface="Arial" charset="0"/>
                <a:ea typeface="Arial" charset="0"/>
                <a:cs typeface="Arial" charset="0"/>
              </a:rPr>
              <a:t> Hype Cycle for Data Science</a:t>
            </a:r>
          </a:p>
        </p:txBody>
      </p:sp>
    </p:spTree>
    <p:extLst>
      <p:ext uri="{BB962C8B-B14F-4D97-AF65-F5344CB8AC3E}">
        <p14:creationId xmlns:p14="http://schemas.microsoft.com/office/powerpoint/2010/main" val="1144183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05185" y="1284185"/>
            <a:ext cx="6360769" cy="2746953"/>
            <a:chOff x="619551" y="1874520"/>
            <a:chExt cx="7836635" cy="336804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51" y="1874520"/>
              <a:ext cx="7836635" cy="336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89860" y="1874520"/>
              <a:ext cx="2926080" cy="2133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000E5E"/>
                </a:solidFill>
                <a:effectLst/>
                <a:uLnTx/>
                <a:uFillTx/>
                <a:latin typeface="Arial"/>
                <a:ea typeface="+mn-ea"/>
                <a:cs typeface="+mn-cs"/>
              </a:endParaRPr>
            </a:p>
          </p:txBody>
        </p:sp>
      </p:grpSp>
      <p:sp>
        <p:nvSpPr>
          <p:cNvPr id="2" name="Title 1"/>
          <p:cNvSpPr>
            <a:spLocks noGrp="1"/>
          </p:cNvSpPr>
          <p:nvPr>
            <p:ph type="title"/>
          </p:nvPr>
        </p:nvSpPr>
        <p:spPr/>
        <p:txBody>
          <a:bodyPr/>
          <a:lstStyle/>
          <a:p>
            <a:r>
              <a:rPr lang="en-US" dirty="0"/>
              <a:t>Prescriptive Analytics – </a:t>
            </a:r>
            <a:r>
              <a:rPr lang="en-US" dirty="0">
                <a:solidFill>
                  <a:schemeClr val="accent2"/>
                </a:solidFill>
              </a:rPr>
              <a:t>How Does It Work?</a:t>
            </a:r>
          </a:p>
        </p:txBody>
      </p:sp>
      <p:sp>
        <p:nvSpPr>
          <p:cNvPr id="8" name="AutoShape 10"/>
          <p:cNvSpPr>
            <a:spLocks noChangeArrowheads="1"/>
          </p:cNvSpPr>
          <p:nvPr/>
        </p:nvSpPr>
        <p:spPr bwMode="auto">
          <a:xfrm>
            <a:off x="456889" y="3942962"/>
            <a:ext cx="1698464" cy="649009"/>
          </a:xfrm>
          <a:prstGeom prst="roundRect">
            <a:avLst>
              <a:gd name="adj" fmla="val 16667"/>
            </a:avLst>
          </a:prstGeom>
          <a:noFill/>
          <a:ln w="19050">
            <a:solidFill>
              <a:schemeClr val="accent3"/>
            </a:solidFill>
            <a:prstDash val="sysDash"/>
            <a:round/>
            <a:headEnd/>
            <a:tailEnd/>
          </a:ln>
          <a:extLst>
            <a:ext uri="{909E8E84-426E-40DD-AFC4-6F175D3DCCD1}">
              <a14:hiddenFill xmlns:a14="http://schemas.microsoft.com/office/drawing/2010/main">
                <a:solidFill>
                  <a:srgbClr val="FFFFFF"/>
                </a:solidFill>
              </a14:hiddenFill>
            </a:ext>
          </a:extLst>
        </p:spPr>
        <p:txBody>
          <a:bodyPr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S PGothic" pitchFamily="34" charset="-128"/>
                <a:cs typeface="Tahoma" pitchFamily="34" charset="0"/>
              </a:rPr>
              <a:t>Inputs typically come from ERP systems, </a:t>
            </a:r>
            <a:r>
              <a:rPr kumimoji="0" lang="en-US" sz="1050" b="0" i="0" u="none" strike="noStrike" kern="1200" cap="none" spc="0" normalizeH="0" baseline="0" noProof="0" dirty="0" err="1">
                <a:ln>
                  <a:noFill/>
                </a:ln>
                <a:solidFill>
                  <a:srgbClr val="000000"/>
                </a:solidFill>
                <a:effectLst/>
                <a:uLnTx/>
                <a:uFillTx/>
                <a:latin typeface="Tahoma" pitchFamily="34" charset="0"/>
                <a:ea typeface="MS PGothic" pitchFamily="34" charset="-128"/>
                <a:cs typeface="Tahoma" pitchFamily="34" charset="0"/>
              </a:rPr>
              <a:t>siloed</a:t>
            </a:r>
            <a:r>
              <a:rPr kumimoji="0" lang="en-US" sz="1050" b="0" i="0" u="none" strike="noStrike" kern="1200" cap="none" spc="0" normalizeH="0" baseline="0" noProof="0" dirty="0">
                <a:ln>
                  <a:noFill/>
                </a:ln>
                <a:solidFill>
                  <a:srgbClr val="000000"/>
                </a:solidFill>
                <a:effectLst/>
                <a:uLnTx/>
                <a:uFillTx/>
                <a:latin typeface="Tahoma" pitchFamily="34" charset="0"/>
                <a:ea typeface="MS PGothic" pitchFamily="34" charset="-128"/>
                <a:cs typeface="Tahoma" pitchFamily="34" charset="0"/>
              </a:rPr>
              <a:t> DBs or entered manually</a:t>
            </a:r>
          </a:p>
        </p:txBody>
      </p:sp>
      <p:sp>
        <p:nvSpPr>
          <p:cNvPr id="9" name="Oval 8"/>
          <p:cNvSpPr/>
          <p:nvPr/>
        </p:nvSpPr>
        <p:spPr>
          <a:xfrm>
            <a:off x="311156" y="4401592"/>
            <a:ext cx="291465" cy="291465"/>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srgbClr val="FFFFFF"/>
                </a:solidFill>
                <a:effectLst/>
                <a:uLnTx/>
                <a:uFillTx/>
                <a:latin typeface="Arial"/>
                <a:ea typeface="+mn-ea"/>
                <a:cs typeface="+mn-cs"/>
              </a:rPr>
              <a:t>1</a:t>
            </a:r>
          </a:p>
        </p:txBody>
      </p:sp>
      <p:sp>
        <p:nvSpPr>
          <p:cNvPr id="10" name="AutoShape 10"/>
          <p:cNvSpPr>
            <a:spLocks noChangeArrowheads="1"/>
          </p:cNvSpPr>
          <p:nvPr/>
        </p:nvSpPr>
        <p:spPr bwMode="auto">
          <a:xfrm>
            <a:off x="1015879" y="734996"/>
            <a:ext cx="2143163" cy="713302"/>
          </a:xfrm>
          <a:prstGeom prst="roundRect">
            <a:avLst>
              <a:gd name="adj" fmla="val 16667"/>
            </a:avLst>
          </a:prstGeom>
          <a:noFill/>
          <a:ln w="19050">
            <a:solidFill>
              <a:schemeClr val="accent3"/>
            </a:solidFill>
            <a:prstDash val="sysDash"/>
            <a:round/>
            <a:headEnd/>
            <a:tailEnd/>
          </a:ln>
          <a:extLst>
            <a:ext uri="{909E8E84-426E-40DD-AFC4-6F175D3DCCD1}">
              <a14:hiddenFill xmlns:a14="http://schemas.microsoft.com/office/drawing/2010/main">
                <a:solidFill>
                  <a:srgbClr val="FFFFFF"/>
                </a:solidFill>
              </a14:hiddenFill>
            </a:ext>
          </a:extLst>
        </p:spPr>
        <p:txBody>
          <a:bodyPr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S PGothic" pitchFamily="34" charset="-128"/>
                <a:cs typeface="Tahoma" pitchFamily="34" charset="0"/>
              </a:rPr>
              <a:t>In many cases ”Demand to be Met” comes from a Predictive Analytics Solution like SPSS</a:t>
            </a:r>
          </a:p>
        </p:txBody>
      </p:sp>
      <p:sp>
        <p:nvSpPr>
          <p:cNvPr id="11" name="Oval 10"/>
          <p:cNvSpPr/>
          <p:nvPr/>
        </p:nvSpPr>
        <p:spPr>
          <a:xfrm>
            <a:off x="870147" y="1263271"/>
            <a:ext cx="291465" cy="291465"/>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srgbClr val="FFFFFF"/>
                </a:solidFill>
                <a:effectLst/>
                <a:uLnTx/>
                <a:uFillTx/>
                <a:latin typeface="Arial"/>
                <a:ea typeface="+mn-ea"/>
                <a:cs typeface="+mn-cs"/>
              </a:rPr>
              <a:t>2</a:t>
            </a:r>
          </a:p>
        </p:txBody>
      </p:sp>
      <p:cxnSp>
        <p:nvCxnSpPr>
          <p:cNvPr id="15" name="Straight Connector 14"/>
          <p:cNvCxnSpPr>
            <a:endCxn id="8" idx="3"/>
          </p:cNvCxnSpPr>
          <p:nvPr/>
        </p:nvCxnSpPr>
        <p:spPr>
          <a:xfrm flipH="1">
            <a:off x="2155353" y="4267466"/>
            <a:ext cx="368068" cy="1"/>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376146" y="1448298"/>
            <a:ext cx="14505" cy="728064"/>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cxnSpLocks/>
          </p:cNvCxnSpPr>
          <p:nvPr/>
        </p:nvCxnSpPr>
        <p:spPr>
          <a:xfrm>
            <a:off x="1364249" y="2170953"/>
            <a:ext cx="240936" cy="0"/>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4" name="AutoShape 10"/>
          <p:cNvSpPr>
            <a:spLocks noChangeArrowheads="1"/>
          </p:cNvSpPr>
          <p:nvPr/>
        </p:nvSpPr>
        <p:spPr bwMode="auto">
          <a:xfrm>
            <a:off x="3436451" y="753131"/>
            <a:ext cx="2082022" cy="649009"/>
          </a:xfrm>
          <a:prstGeom prst="roundRect">
            <a:avLst>
              <a:gd name="adj" fmla="val 16667"/>
            </a:avLst>
          </a:prstGeom>
          <a:noFill/>
          <a:ln w="19050">
            <a:solidFill>
              <a:schemeClr val="accent3"/>
            </a:solidFill>
            <a:prstDash val="sysDash"/>
            <a:round/>
            <a:headEnd/>
            <a:tailEnd/>
          </a:ln>
          <a:extLst>
            <a:ext uri="{909E8E84-426E-40DD-AFC4-6F175D3DCCD1}">
              <a14:hiddenFill xmlns:a14="http://schemas.microsoft.com/office/drawing/2010/main">
                <a:solidFill>
                  <a:srgbClr val="FFFFFF"/>
                </a:solidFill>
              </a14:hiddenFill>
            </a:ext>
          </a:extLst>
        </p:spPr>
        <p:txBody>
          <a:bodyPr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S PGothic" pitchFamily="34" charset="-128"/>
                <a:cs typeface="Tahoma" pitchFamily="34" charset="0"/>
              </a:rPr>
              <a:t>The model is typically created by an “O/R Expert” and is specific to the business problem and industry</a:t>
            </a:r>
          </a:p>
        </p:txBody>
      </p:sp>
      <p:sp>
        <p:nvSpPr>
          <p:cNvPr id="25" name="Oval 24"/>
          <p:cNvSpPr/>
          <p:nvPr/>
        </p:nvSpPr>
        <p:spPr>
          <a:xfrm>
            <a:off x="3333950" y="1211761"/>
            <a:ext cx="281143" cy="291465"/>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srgbClr val="FFFFFF"/>
                </a:solidFill>
                <a:effectLst/>
                <a:uLnTx/>
                <a:uFillTx/>
                <a:latin typeface="Arial"/>
                <a:ea typeface="+mn-ea"/>
                <a:cs typeface="+mn-cs"/>
              </a:rPr>
              <a:t>3</a:t>
            </a:r>
          </a:p>
        </p:txBody>
      </p:sp>
      <p:cxnSp>
        <p:nvCxnSpPr>
          <p:cNvPr id="26" name="Straight Connector 25"/>
          <p:cNvCxnSpPr/>
          <p:nvPr/>
        </p:nvCxnSpPr>
        <p:spPr>
          <a:xfrm flipH="1">
            <a:off x="4473102" y="1402140"/>
            <a:ext cx="3867" cy="618469"/>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8" name="AutoShape 10"/>
          <p:cNvSpPr>
            <a:spLocks noChangeArrowheads="1"/>
          </p:cNvSpPr>
          <p:nvPr/>
        </p:nvSpPr>
        <p:spPr bwMode="auto">
          <a:xfrm>
            <a:off x="3582183" y="3913183"/>
            <a:ext cx="1958631" cy="649009"/>
          </a:xfrm>
          <a:prstGeom prst="roundRect">
            <a:avLst>
              <a:gd name="adj" fmla="val 16667"/>
            </a:avLst>
          </a:prstGeom>
          <a:noFill/>
          <a:ln w="19050">
            <a:solidFill>
              <a:schemeClr val="accent3"/>
            </a:solidFill>
            <a:prstDash val="sysDash"/>
            <a:round/>
            <a:headEnd/>
            <a:tailEnd/>
          </a:ln>
          <a:extLst>
            <a:ext uri="{909E8E84-426E-40DD-AFC4-6F175D3DCCD1}">
              <a14:hiddenFill xmlns:a14="http://schemas.microsoft.com/office/drawing/2010/main">
                <a:solidFill>
                  <a:srgbClr val="FFFFFF"/>
                </a:solidFill>
              </a14:hiddenFill>
            </a:ext>
          </a:extLst>
        </p:spPr>
        <p:txBody>
          <a:bodyPr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S PGothic" pitchFamily="34" charset="-128"/>
                <a:cs typeface="Tahoma" pitchFamily="34" charset="0"/>
              </a:rPr>
              <a:t>The engine is the run-time component of the IBM Decision Optimization software</a:t>
            </a:r>
          </a:p>
        </p:txBody>
      </p:sp>
      <p:sp>
        <p:nvSpPr>
          <p:cNvPr id="29" name="Oval 28"/>
          <p:cNvSpPr/>
          <p:nvPr/>
        </p:nvSpPr>
        <p:spPr>
          <a:xfrm>
            <a:off x="3436451" y="4371813"/>
            <a:ext cx="291465" cy="291465"/>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srgbClr val="FFFFFF"/>
                </a:solidFill>
                <a:effectLst/>
                <a:uLnTx/>
                <a:uFillTx/>
                <a:latin typeface="Arial"/>
                <a:ea typeface="+mn-ea"/>
                <a:cs typeface="+mn-cs"/>
              </a:rPr>
              <a:t>4</a:t>
            </a:r>
          </a:p>
        </p:txBody>
      </p:sp>
      <p:cxnSp>
        <p:nvCxnSpPr>
          <p:cNvPr id="30" name="Straight Connector 29"/>
          <p:cNvCxnSpPr>
            <a:cxnSpLocks/>
          </p:cNvCxnSpPr>
          <p:nvPr/>
        </p:nvCxnSpPr>
        <p:spPr>
          <a:xfrm>
            <a:off x="4491913" y="3814226"/>
            <a:ext cx="0" cy="98957"/>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32" name="AutoShape 10"/>
          <p:cNvSpPr>
            <a:spLocks noChangeArrowheads="1"/>
          </p:cNvSpPr>
          <p:nvPr/>
        </p:nvSpPr>
        <p:spPr bwMode="auto">
          <a:xfrm>
            <a:off x="5984802" y="753131"/>
            <a:ext cx="1792835" cy="812243"/>
          </a:xfrm>
          <a:prstGeom prst="roundRect">
            <a:avLst>
              <a:gd name="adj" fmla="val 16667"/>
            </a:avLst>
          </a:prstGeom>
          <a:noFill/>
          <a:ln w="19050">
            <a:solidFill>
              <a:schemeClr val="accent3"/>
            </a:solidFill>
            <a:prstDash val="sysDash"/>
            <a:round/>
            <a:headEnd/>
            <a:tailEnd/>
          </a:ln>
          <a:extLst>
            <a:ext uri="{909E8E84-426E-40DD-AFC4-6F175D3DCCD1}">
              <a14:hiddenFill xmlns:a14="http://schemas.microsoft.com/office/drawing/2010/main">
                <a:solidFill>
                  <a:srgbClr val="FFFFFF"/>
                </a:solidFill>
              </a14:hiddenFill>
            </a:ext>
          </a:extLst>
        </p:spPr>
        <p:txBody>
          <a:bodyPr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S PGothic" pitchFamily="34" charset="-128"/>
                <a:cs typeface="Tahoma" pitchFamily="34" charset="0"/>
              </a:rPr>
              <a:t>Output is typically written back to an ERP or a DB and can be consumed through a BI solution</a:t>
            </a:r>
          </a:p>
        </p:txBody>
      </p:sp>
      <p:sp>
        <p:nvSpPr>
          <p:cNvPr id="33" name="Oval 32"/>
          <p:cNvSpPr/>
          <p:nvPr/>
        </p:nvSpPr>
        <p:spPr>
          <a:xfrm>
            <a:off x="5839069" y="1374994"/>
            <a:ext cx="291465" cy="291465"/>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srgbClr val="FFFFFF"/>
                </a:solidFill>
                <a:effectLst/>
                <a:uLnTx/>
                <a:uFillTx/>
                <a:latin typeface="Arial"/>
                <a:ea typeface="+mn-ea"/>
                <a:cs typeface="+mn-cs"/>
              </a:rPr>
              <a:t>5</a:t>
            </a:r>
          </a:p>
        </p:txBody>
      </p:sp>
      <p:cxnSp>
        <p:nvCxnSpPr>
          <p:cNvPr id="34" name="Straight Connector 33"/>
          <p:cNvCxnSpPr>
            <a:cxnSpLocks/>
          </p:cNvCxnSpPr>
          <p:nvPr/>
        </p:nvCxnSpPr>
        <p:spPr>
          <a:xfrm>
            <a:off x="6811066" y="1565374"/>
            <a:ext cx="0" cy="263426"/>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523421" y="3814226"/>
            <a:ext cx="540" cy="453240"/>
          </a:xfrm>
          <a:prstGeom prst="line">
            <a:avLst/>
          </a:prstGeom>
          <a:ln w="19050">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964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fr-FR" dirty="0">
                <a:ea typeface="MS PGothic" charset="-128"/>
              </a:rPr>
              <a:t>What Is an Optimization Model?</a:t>
            </a:r>
            <a:endParaRPr lang="fr-FR" altLang="fr-FR" dirty="0">
              <a:ea typeface="MS PGothic" charset="-128"/>
            </a:endParaRPr>
          </a:p>
        </p:txBody>
      </p:sp>
      <p:sp>
        <p:nvSpPr>
          <p:cNvPr id="44035" name="TextBox 3"/>
          <p:cNvSpPr txBox="1">
            <a:spLocks noChangeArrowheads="1"/>
          </p:cNvSpPr>
          <p:nvPr/>
        </p:nvSpPr>
        <p:spPr bwMode="auto">
          <a:xfrm>
            <a:off x="597833" y="666816"/>
            <a:ext cx="5575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625"/>
              </a:lnSpc>
              <a:spcBef>
                <a:spcPts val="600"/>
              </a:spcBef>
              <a:spcAft>
                <a:spcPts val="300"/>
              </a:spcAft>
              <a:buClr>
                <a:srgbClr val="6699CC"/>
              </a:buClr>
              <a:buSzPct val="115000"/>
              <a:buFont typeface="Wingdings" charset="2"/>
              <a:buChar char=""/>
              <a:defRPr sz="2600">
                <a:solidFill>
                  <a:schemeClr val="bg2"/>
                </a:solidFill>
                <a:latin typeface="Calibri" charset="0"/>
                <a:ea typeface="MS PGothic" charset="-128"/>
              </a:defRPr>
            </a:lvl1pPr>
            <a:lvl2pPr marL="742950" indent="-285750">
              <a:lnSpc>
                <a:spcPct val="110000"/>
              </a:lnSpc>
              <a:spcBef>
                <a:spcPts val="500"/>
              </a:spcBef>
              <a:spcAft>
                <a:spcPts val="250"/>
              </a:spcAft>
              <a:buClr>
                <a:srgbClr val="6699CC"/>
              </a:buClr>
              <a:buSzPct val="100000"/>
              <a:buFont typeface="Arial" charset="0"/>
              <a:buChar char="–"/>
              <a:defRPr sz="2400">
                <a:solidFill>
                  <a:schemeClr val="bg2"/>
                </a:solidFill>
                <a:latin typeface="Calibri" charset="0"/>
                <a:ea typeface="MS PGothic" charset="-128"/>
              </a:defRPr>
            </a:lvl2pPr>
            <a:lvl3pPr marL="1143000" indent="-228600">
              <a:lnSpc>
                <a:spcPct val="110000"/>
              </a:lnSpc>
              <a:spcBef>
                <a:spcPts val="450"/>
              </a:spcBef>
              <a:spcAft>
                <a:spcPts val="225"/>
              </a:spcAft>
              <a:buClr>
                <a:srgbClr val="6699CC"/>
              </a:buClr>
              <a:buSzPct val="100000"/>
              <a:buFont typeface="Arial" charset="0"/>
              <a:buChar char="•"/>
              <a:defRPr sz="2200">
                <a:solidFill>
                  <a:schemeClr val="bg2"/>
                </a:solidFill>
                <a:latin typeface="Calibri" charset="0"/>
                <a:ea typeface="MS PGothic" charset="-128"/>
              </a:defRPr>
            </a:lvl3pPr>
            <a:lvl4pPr marL="16002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4pPr>
            <a:lvl5pPr marL="20574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5pPr>
            <a:lvl6pPr marL="25146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6pPr>
            <a:lvl7pPr marL="29718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7pPr>
            <a:lvl8pPr marL="34290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8pPr>
            <a:lvl9pPr marL="38862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9pPr>
          </a:lstStyle>
          <a:p>
            <a:pPr marL="0" marR="0" lvl="0" indent="0" algn="l" defTabSz="685800" rtl="0" eaLnBrk="1" fontAlgn="auto" latinLnBrk="0" hangingPunct="1">
              <a:lnSpc>
                <a:spcPct val="100000"/>
              </a:lnSpc>
              <a:spcBef>
                <a:spcPct val="0"/>
              </a:spcBef>
              <a:spcAft>
                <a:spcPct val="0"/>
              </a:spcAft>
              <a:buClrTx/>
              <a:buSzTx/>
              <a:buFontTx/>
              <a:buNone/>
              <a:tabLst/>
              <a:defRPr/>
            </a:pPr>
            <a:r>
              <a:rPr kumimoji="0" lang="en-US" altLang="fr-FR" sz="1800" b="1" i="0" u="none" strike="noStrike" kern="1200" cap="none" spc="0" normalizeH="0" baseline="0" noProof="0" dirty="0">
                <a:ln>
                  <a:noFill/>
                </a:ln>
                <a:solidFill>
                  <a:srgbClr val="003BC9"/>
                </a:solidFill>
                <a:effectLst/>
                <a:uLnTx/>
                <a:uFillTx/>
                <a:latin typeface="Arial" charset="0"/>
                <a:ea typeface="MS PGothic" charset="-128"/>
                <a:cs typeface="+mn-cs"/>
              </a:rPr>
              <a:t>A translation of your business problem into math</a:t>
            </a:r>
            <a:endParaRPr kumimoji="0" lang="fr-FR" altLang="fr-FR" sz="1800" b="1" i="0" u="none" strike="noStrike" kern="1200" cap="none" spc="0" normalizeH="0" baseline="0" noProof="0" dirty="0">
              <a:ln>
                <a:noFill/>
              </a:ln>
              <a:solidFill>
                <a:srgbClr val="003BC9"/>
              </a:solidFill>
              <a:effectLst/>
              <a:uLnTx/>
              <a:uFillTx/>
              <a:latin typeface="Arial" charset="0"/>
              <a:ea typeface="MS PGothic" charset="-128"/>
              <a:cs typeface="+mn-cs"/>
            </a:endParaRPr>
          </a:p>
        </p:txBody>
      </p:sp>
      <p:sp>
        <p:nvSpPr>
          <p:cNvPr id="6" name="AutoShape 4"/>
          <p:cNvSpPr>
            <a:spLocks noChangeArrowheads="1"/>
          </p:cNvSpPr>
          <p:nvPr/>
        </p:nvSpPr>
        <p:spPr bwMode="auto">
          <a:xfrm>
            <a:off x="3758239" y="1036148"/>
            <a:ext cx="1860947" cy="758428"/>
          </a:xfrm>
          <a:prstGeom prst="rightArrow">
            <a:avLst>
              <a:gd name="adj1" fmla="val 50000"/>
              <a:gd name="adj2" fmla="val 61342"/>
            </a:avLst>
          </a:prstGeom>
          <a:gradFill rotWithShape="0">
            <a:gsLst>
              <a:gs pos="0">
                <a:srgbClr val="765608">
                  <a:alpha val="0"/>
                </a:srgbClr>
              </a:gs>
              <a:gs pos="100000">
                <a:srgbClr val="FEB91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ts val="2625"/>
              </a:lnSpc>
              <a:spcBef>
                <a:spcPts val="600"/>
              </a:spcBef>
              <a:spcAft>
                <a:spcPts val="300"/>
              </a:spcAft>
              <a:buClr>
                <a:srgbClr val="6699CC"/>
              </a:buClr>
              <a:buSzPct val="115000"/>
              <a:buFont typeface="Wingdings" pitchFamily="2" charset="2"/>
              <a:buChar char=""/>
              <a:defRPr sz="2600">
                <a:solidFill>
                  <a:schemeClr val="bg2"/>
                </a:solidFill>
                <a:latin typeface="Calibri" pitchFamily="34" charset="0"/>
                <a:ea typeface="MS PGothic" pitchFamily="34" charset="-128"/>
              </a:defRPr>
            </a:lvl1pPr>
            <a:lvl2pPr marL="742950" indent="-285750">
              <a:lnSpc>
                <a:spcPct val="110000"/>
              </a:lnSpc>
              <a:spcBef>
                <a:spcPts val="500"/>
              </a:spcBef>
              <a:spcAft>
                <a:spcPts val="250"/>
              </a:spcAft>
              <a:buClr>
                <a:srgbClr val="6699CC"/>
              </a:buClr>
              <a:buSzPct val="100000"/>
              <a:buFont typeface="Arial" pitchFamily="34" charset="0"/>
              <a:buChar char="–"/>
              <a:defRPr sz="2400">
                <a:solidFill>
                  <a:schemeClr val="bg2"/>
                </a:solidFill>
                <a:latin typeface="Calibri" pitchFamily="34" charset="0"/>
                <a:ea typeface="MS PGothic" pitchFamily="34" charset="-128"/>
              </a:defRPr>
            </a:lvl2pPr>
            <a:lvl3pPr marL="1143000" indent="-228600">
              <a:lnSpc>
                <a:spcPct val="110000"/>
              </a:lnSpc>
              <a:spcBef>
                <a:spcPts val="450"/>
              </a:spcBef>
              <a:spcAft>
                <a:spcPts val="225"/>
              </a:spcAft>
              <a:buClr>
                <a:srgbClr val="6699CC"/>
              </a:buClr>
              <a:buSzPct val="100000"/>
              <a:buFont typeface="Arial" pitchFamily="34" charset="0"/>
              <a:buChar char="•"/>
              <a:defRPr sz="2200">
                <a:solidFill>
                  <a:schemeClr val="bg2"/>
                </a:solidFill>
                <a:latin typeface="Calibri" pitchFamily="34" charset="0"/>
                <a:ea typeface="MS PGothic" pitchFamily="34" charset="-128"/>
              </a:defRPr>
            </a:lvl3pPr>
            <a:lvl4pPr marL="1600200" indent="-228600">
              <a:lnSpc>
                <a:spcPct val="109000"/>
              </a:lnSpc>
              <a:spcBef>
                <a:spcPts val="400"/>
              </a:spcBef>
              <a:spcAft>
                <a:spcPts val="200"/>
              </a:spcAft>
              <a:buClr>
                <a:srgbClr val="6699CC"/>
              </a:buClr>
              <a:buSzPct val="100000"/>
              <a:buFont typeface="Arial" pitchFamily="34" charset="0"/>
              <a:buChar char="–"/>
              <a:defRPr sz="2000">
                <a:solidFill>
                  <a:schemeClr val="bg2"/>
                </a:solidFill>
                <a:latin typeface="Calibri" pitchFamily="34" charset="0"/>
                <a:ea typeface="MS PGothic" pitchFamily="34" charset="-128"/>
              </a:defRPr>
            </a:lvl4pPr>
            <a:lvl5pPr marL="2057400" indent="-228600">
              <a:lnSpc>
                <a:spcPct val="109000"/>
              </a:lnSpc>
              <a:spcBef>
                <a:spcPts val="400"/>
              </a:spcBef>
              <a:spcAft>
                <a:spcPts val="200"/>
              </a:spcAft>
              <a:buClr>
                <a:srgbClr val="6699CC"/>
              </a:buClr>
              <a:buSzPct val="100000"/>
              <a:buFont typeface="Arial" pitchFamily="34" charset="0"/>
              <a:buChar char="»"/>
              <a:defRPr sz="2000">
                <a:solidFill>
                  <a:schemeClr val="bg2"/>
                </a:solidFill>
                <a:latin typeface="Calibri" pitchFamily="34" charset="0"/>
                <a:ea typeface="MS PGothic" pitchFamily="34" charset="-128"/>
              </a:defRPr>
            </a:lvl5pPr>
            <a:lvl6pPr marL="2514600" indent="-228600" defTabSz="457200" eaLnBrk="0" fontAlgn="base" hangingPunct="0">
              <a:lnSpc>
                <a:spcPct val="109000"/>
              </a:lnSpc>
              <a:spcBef>
                <a:spcPts val="400"/>
              </a:spcBef>
              <a:spcAft>
                <a:spcPts val="200"/>
              </a:spcAft>
              <a:buClr>
                <a:srgbClr val="6699CC"/>
              </a:buClr>
              <a:buSzPct val="100000"/>
              <a:buFont typeface="Arial" pitchFamily="34" charset="0"/>
              <a:buChar char="»"/>
              <a:defRPr sz="2000">
                <a:solidFill>
                  <a:schemeClr val="bg2"/>
                </a:solidFill>
                <a:latin typeface="Calibri" pitchFamily="34" charset="0"/>
                <a:ea typeface="MS PGothic" pitchFamily="34" charset="-128"/>
              </a:defRPr>
            </a:lvl6pPr>
            <a:lvl7pPr marL="2971800" indent="-228600" defTabSz="457200" eaLnBrk="0" fontAlgn="base" hangingPunct="0">
              <a:lnSpc>
                <a:spcPct val="109000"/>
              </a:lnSpc>
              <a:spcBef>
                <a:spcPts val="400"/>
              </a:spcBef>
              <a:spcAft>
                <a:spcPts val="200"/>
              </a:spcAft>
              <a:buClr>
                <a:srgbClr val="6699CC"/>
              </a:buClr>
              <a:buSzPct val="100000"/>
              <a:buFont typeface="Arial" pitchFamily="34" charset="0"/>
              <a:buChar char="»"/>
              <a:defRPr sz="2000">
                <a:solidFill>
                  <a:schemeClr val="bg2"/>
                </a:solidFill>
                <a:latin typeface="Calibri" pitchFamily="34" charset="0"/>
                <a:ea typeface="MS PGothic" pitchFamily="34" charset="-128"/>
              </a:defRPr>
            </a:lvl7pPr>
            <a:lvl8pPr marL="3429000" indent="-228600" defTabSz="457200" eaLnBrk="0" fontAlgn="base" hangingPunct="0">
              <a:lnSpc>
                <a:spcPct val="109000"/>
              </a:lnSpc>
              <a:spcBef>
                <a:spcPts val="400"/>
              </a:spcBef>
              <a:spcAft>
                <a:spcPts val="200"/>
              </a:spcAft>
              <a:buClr>
                <a:srgbClr val="6699CC"/>
              </a:buClr>
              <a:buSzPct val="100000"/>
              <a:buFont typeface="Arial" pitchFamily="34" charset="0"/>
              <a:buChar char="»"/>
              <a:defRPr sz="2000">
                <a:solidFill>
                  <a:schemeClr val="bg2"/>
                </a:solidFill>
                <a:latin typeface="Calibri" pitchFamily="34" charset="0"/>
                <a:ea typeface="MS PGothic" pitchFamily="34" charset="-128"/>
              </a:defRPr>
            </a:lvl8pPr>
            <a:lvl9pPr marL="3886200" indent="-228600" defTabSz="457200" eaLnBrk="0" fontAlgn="base" hangingPunct="0">
              <a:lnSpc>
                <a:spcPct val="109000"/>
              </a:lnSpc>
              <a:spcBef>
                <a:spcPts val="400"/>
              </a:spcBef>
              <a:spcAft>
                <a:spcPts val="200"/>
              </a:spcAft>
              <a:buClr>
                <a:srgbClr val="6699CC"/>
              </a:buClr>
              <a:buSzPct val="100000"/>
              <a:buFont typeface="Arial" pitchFamily="34" charset="0"/>
              <a:buChar char="»"/>
              <a:defRPr sz="2000">
                <a:solidFill>
                  <a:schemeClr val="bg2"/>
                </a:solidFill>
                <a:latin typeface="Calibri" pitchFamily="34" charset="0"/>
                <a:ea typeface="MS PGothic" pitchFamily="34" charset="-128"/>
              </a:defRPr>
            </a:lvl9pPr>
          </a:lstStyle>
          <a:p>
            <a:pPr marL="0" marR="0" lvl="0" indent="0" algn="l" defTabSz="685800" rtl="0" eaLnBrk="1" fontAlgn="auto" latinLnBrk="0" hangingPunct="1">
              <a:lnSpc>
                <a:spcPct val="95000"/>
              </a:lnSpc>
              <a:spcBef>
                <a:spcPct val="0"/>
              </a:spcBef>
              <a:spcAft>
                <a:spcPct val="0"/>
              </a:spcAft>
              <a:buClr>
                <a:srgbClr val="000000"/>
              </a:buClr>
              <a:buSzPct val="100000"/>
              <a:buFont typeface="Arial" pitchFamily="34" charset="0"/>
              <a:buNone/>
              <a:tabLst/>
              <a:defRPr/>
            </a:pPr>
            <a:endParaRPr kumimoji="0" lang="en-US" altLang="fr-FR" sz="1500" b="0" i="0" u="none" strike="noStrike" kern="1200" cap="none" spc="0" normalizeH="0" baseline="0" noProof="0">
              <a:ln>
                <a:noFill/>
              </a:ln>
              <a:solidFill>
                <a:srgbClr val="000000"/>
              </a:solidFill>
              <a:effectLst/>
              <a:uLnTx/>
              <a:uFillTx/>
              <a:latin typeface="IBM Plex Sans"/>
              <a:ea typeface="MS PGothic" pitchFamily="34" charset="-128"/>
              <a:cs typeface="+mn-cs"/>
            </a:endParaRPr>
          </a:p>
        </p:txBody>
      </p:sp>
      <p:sp>
        <p:nvSpPr>
          <p:cNvPr id="9" name="Rectangle 8"/>
          <p:cNvSpPr/>
          <p:nvPr/>
        </p:nvSpPr>
        <p:spPr bwMode="auto">
          <a:xfrm>
            <a:off x="1455571" y="1036148"/>
            <a:ext cx="1974056" cy="75842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a:lstStyle/>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5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Business goals / KPIs</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200" b="0" i="1"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Increase profits</a:t>
            </a:r>
          </a:p>
        </p:txBody>
      </p:sp>
      <p:sp>
        <p:nvSpPr>
          <p:cNvPr id="10" name="Rectangle 9"/>
          <p:cNvSpPr/>
          <p:nvPr/>
        </p:nvSpPr>
        <p:spPr bwMode="auto">
          <a:xfrm>
            <a:off x="5858501" y="1036148"/>
            <a:ext cx="1965722" cy="75842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a:lstStyle/>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5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Model objectives</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200" b="0" i="0" u="none" strike="noStrike" kern="1200" cap="none" spc="0" normalizeH="0" baseline="0" noProof="0" dirty="0">
                <a:ln>
                  <a:noFill/>
                </a:ln>
                <a:solidFill>
                  <a:srgbClr val="000000"/>
                </a:solidFill>
                <a:effectLst/>
                <a:uLnTx/>
                <a:uFillTx/>
                <a:latin typeface="Courier" pitchFamily="49" charset="0"/>
                <a:ea typeface="MS PGothic" panose="020B0600070205080204" pitchFamily="34" charset="-128"/>
                <a:cs typeface="Arial" charset="0"/>
              </a:rPr>
              <a:t>Maximize Profit</a:t>
            </a:r>
          </a:p>
        </p:txBody>
      </p:sp>
      <p:sp>
        <p:nvSpPr>
          <p:cNvPr id="12" name="Rectangle 11"/>
          <p:cNvSpPr/>
          <p:nvPr/>
        </p:nvSpPr>
        <p:spPr bwMode="auto">
          <a:xfrm>
            <a:off x="1455571" y="2042885"/>
            <a:ext cx="1974056" cy="92343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a:lstStyle/>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5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Levers / decisions affecting goals</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200" b="0" i="1"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How much product A should we produce?</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1200" b="0" i="1"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p:txBody>
      </p:sp>
      <p:sp>
        <p:nvSpPr>
          <p:cNvPr id="13" name="Rectangle 12"/>
          <p:cNvSpPr/>
          <p:nvPr/>
        </p:nvSpPr>
        <p:spPr bwMode="auto">
          <a:xfrm>
            <a:off x="5858501" y="2042885"/>
            <a:ext cx="1965722" cy="92343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a:lstStyle/>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5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Model variables</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1200" b="0" i="0" u="none" strike="noStrike" kern="1200" cap="none" spc="0" normalizeH="0" baseline="0" noProof="0" dirty="0">
              <a:ln>
                <a:noFill/>
              </a:ln>
              <a:solidFill>
                <a:srgbClr val="000000"/>
              </a:solidFill>
              <a:effectLst/>
              <a:uLnTx/>
              <a:uFillTx/>
              <a:latin typeface="Courier" pitchFamily="49" charset="0"/>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200" b="0" i="0" u="none" strike="noStrike" kern="1200" cap="none" spc="0" normalizeH="0" baseline="0" noProof="0" dirty="0" err="1">
                <a:ln>
                  <a:noFill/>
                </a:ln>
                <a:solidFill>
                  <a:srgbClr val="000000"/>
                </a:solidFill>
                <a:effectLst/>
                <a:uLnTx/>
                <a:uFillTx/>
                <a:latin typeface="Courier" pitchFamily="49" charset="0"/>
                <a:ea typeface="MS PGothic" panose="020B0600070205080204" pitchFamily="34" charset="-128"/>
                <a:cs typeface="Arial" charset="0"/>
              </a:rPr>
              <a:t>Production_ProductA</a:t>
            </a:r>
            <a:endParaRPr kumimoji="0" lang="en-US" sz="1200" b="0" i="0" u="none" strike="noStrike" kern="1200" cap="none" spc="0" normalizeH="0" baseline="0" noProof="0" dirty="0">
              <a:ln>
                <a:noFill/>
              </a:ln>
              <a:solidFill>
                <a:srgbClr val="000000"/>
              </a:solidFill>
              <a:effectLst/>
              <a:uLnTx/>
              <a:uFillTx/>
              <a:latin typeface="Courier" pitchFamily="49" charset="0"/>
              <a:ea typeface="MS PGothic" panose="020B0600070205080204" pitchFamily="34" charset="-128"/>
              <a:cs typeface="Arial" charset="0"/>
            </a:endParaRPr>
          </a:p>
        </p:txBody>
      </p:sp>
      <p:sp>
        <p:nvSpPr>
          <p:cNvPr id="44041" name="AutoShape 5"/>
          <p:cNvSpPr>
            <a:spLocks noChangeArrowheads="1"/>
          </p:cNvSpPr>
          <p:nvPr/>
        </p:nvSpPr>
        <p:spPr bwMode="auto">
          <a:xfrm>
            <a:off x="3758239" y="2135159"/>
            <a:ext cx="1860947" cy="756047"/>
          </a:xfrm>
          <a:prstGeom prst="rightArrow">
            <a:avLst>
              <a:gd name="adj1" fmla="val 50000"/>
              <a:gd name="adj2" fmla="val 61330"/>
            </a:avLst>
          </a:prstGeom>
          <a:solidFill>
            <a:srgbClr val="92D050"/>
          </a:solidFill>
          <a:ln>
            <a:noFill/>
          </a:ln>
        </p:spPr>
        <p:txBody>
          <a:bodyPr wrap="none" anchor="ctr"/>
          <a:lstStyle>
            <a:lvl1pPr>
              <a:lnSpc>
                <a:spcPts val="2625"/>
              </a:lnSpc>
              <a:spcBef>
                <a:spcPts val="600"/>
              </a:spcBef>
              <a:spcAft>
                <a:spcPts val="300"/>
              </a:spcAft>
              <a:buClr>
                <a:srgbClr val="6699CC"/>
              </a:buClr>
              <a:buSzPct val="115000"/>
              <a:buFont typeface="Wingdings" charset="2"/>
              <a:buChar char=""/>
              <a:defRPr sz="2600">
                <a:solidFill>
                  <a:schemeClr val="bg2"/>
                </a:solidFill>
                <a:latin typeface="Calibri" charset="0"/>
                <a:ea typeface="MS PGothic" charset="-128"/>
              </a:defRPr>
            </a:lvl1pPr>
            <a:lvl2pPr marL="742950" indent="-285750">
              <a:lnSpc>
                <a:spcPct val="110000"/>
              </a:lnSpc>
              <a:spcBef>
                <a:spcPts val="500"/>
              </a:spcBef>
              <a:spcAft>
                <a:spcPts val="250"/>
              </a:spcAft>
              <a:buClr>
                <a:srgbClr val="6699CC"/>
              </a:buClr>
              <a:buSzPct val="100000"/>
              <a:buFont typeface="Arial" charset="0"/>
              <a:buChar char="–"/>
              <a:defRPr sz="2400">
                <a:solidFill>
                  <a:schemeClr val="bg2"/>
                </a:solidFill>
                <a:latin typeface="Calibri" charset="0"/>
                <a:ea typeface="MS PGothic" charset="-128"/>
              </a:defRPr>
            </a:lvl2pPr>
            <a:lvl3pPr marL="1143000" indent="-228600">
              <a:lnSpc>
                <a:spcPct val="110000"/>
              </a:lnSpc>
              <a:spcBef>
                <a:spcPts val="450"/>
              </a:spcBef>
              <a:spcAft>
                <a:spcPts val="225"/>
              </a:spcAft>
              <a:buClr>
                <a:srgbClr val="6699CC"/>
              </a:buClr>
              <a:buSzPct val="100000"/>
              <a:buFont typeface="Arial" charset="0"/>
              <a:buChar char="•"/>
              <a:defRPr sz="2200">
                <a:solidFill>
                  <a:schemeClr val="bg2"/>
                </a:solidFill>
                <a:latin typeface="Calibri" charset="0"/>
                <a:ea typeface="MS PGothic" charset="-128"/>
              </a:defRPr>
            </a:lvl3pPr>
            <a:lvl4pPr marL="16002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4pPr>
            <a:lvl5pPr marL="20574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5pPr>
            <a:lvl6pPr marL="25146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6pPr>
            <a:lvl7pPr marL="29718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7pPr>
            <a:lvl8pPr marL="34290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8pPr>
            <a:lvl9pPr marL="38862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9pPr>
          </a:lstStyle>
          <a:p>
            <a:pPr marL="0" marR="0" lvl="0" indent="0" algn="l" defTabSz="685800" rtl="0" eaLnBrk="1" fontAlgn="auto" latinLnBrk="0" hangingPunct="1">
              <a:lnSpc>
                <a:spcPct val="95000"/>
              </a:lnSpc>
              <a:spcBef>
                <a:spcPct val="0"/>
              </a:spcBef>
              <a:spcAft>
                <a:spcPct val="0"/>
              </a:spcAft>
              <a:buClr>
                <a:srgbClr val="000000"/>
              </a:buClr>
              <a:buSzPct val="100000"/>
              <a:buFont typeface="Arial" charset="0"/>
              <a:buNone/>
              <a:tabLst/>
              <a:defRPr/>
            </a:pPr>
            <a:endParaRPr kumimoji="0" lang="en-US" altLang="fr-FR" sz="1800" b="0" i="0" u="none" strike="noStrike" kern="1200" cap="none" spc="0" normalizeH="0" baseline="0" noProof="0">
              <a:ln>
                <a:noFill/>
              </a:ln>
              <a:solidFill>
                <a:srgbClr val="000000"/>
              </a:solidFill>
              <a:effectLst/>
              <a:uLnTx/>
              <a:uFillTx/>
              <a:latin typeface="Arial" charset="0"/>
              <a:ea typeface="MS PGothic" charset="-128"/>
              <a:cs typeface="+mn-cs"/>
            </a:endParaRPr>
          </a:p>
        </p:txBody>
      </p:sp>
      <p:sp>
        <p:nvSpPr>
          <p:cNvPr id="15" name="Rectangle 14"/>
          <p:cNvSpPr/>
          <p:nvPr/>
        </p:nvSpPr>
        <p:spPr bwMode="auto">
          <a:xfrm>
            <a:off x="1458794" y="3207274"/>
            <a:ext cx="1974056" cy="114640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a:lstStyle/>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5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Business “rules” constraining decisions</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200" b="0" i="1"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Production must be less than plant capacity</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1200" b="0" i="1"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p:txBody>
      </p:sp>
      <p:sp>
        <p:nvSpPr>
          <p:cNvPr id="16" name="Rectangle 15"/>
          <p:cNvSpPr/>
          <p:nvPr/>
        </p:nvSpPr>
        <p:spPr bwMode="auto">
          <a:xfrm>
            <a:off x="5861724" y="3207274"/>
            <a:ext cx="1965722" cy="114640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a:lstStyle/>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5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rPr>
              <a:t>Model constraints</a:t>
            </a: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endPar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charset="0"/>
            </a:endParaRPr>
          </a:p>
          <a:p>
            <a:pPr marL="0" marR="0" lvl="0" indent="0" algn="ctr" defTabSz="685800" rtl="0" eaLnBrk="1" fontAlgn="auto" latinLnBrk="0" hangingPunct="1">
              <a:lnSpc>
                <a:spcPct val="95000"/>
              </a:lnSpc>
              <a:spcBef>
                <a:spcPts val="0"/>
              </a:spcBef>
              <a:spcAft>
                <a:spcPts val="0"/>
              </a:spcAft>
              <a:buClr>
                <a:srgbClr val="000000"/>
              </a:buClr>
              <a:buSzPct val="100000"/>
              <a:buFont typeface="Arial" charset="0"/>
              <a:buNone/>
              <a:tabLst/>
              <a:defRPr/>
            </a:pPr>
            <a:r>
              <a:rPr kumimoji="0" lang="en-US" sz="1200" b="0" i="0" u="none" strike="noStrike" kern="1200" cap="none" spc="0" normalizeH="0" baseline="0" noProof="0" dirty="0">
                <a:ln>
                  <a:noFill/>
                </a:ln>
                <a:solidFill>
                  <a:srgbClr val="000000"/>
                </a:solidFill>
                <a:effectLst/>
                <a:uLnTx/>
                <a:uFillTx/>
                <a:latin typeface="Courier" pitchFamily="49" charset="0"/>
                <a:ea typeface="MS PGothic" panose="020B0600070205080204" pitchFamily="34" charset="-128"/>
                <a:cs typeface="Arial" charset="0"/>
              </a:rPr>
              <a:t>Production_ProductA </a:t>
            </a:r>
            <a:r>
              <a:rPr kumimoji="0" lang="en-US" sz="1200" b="0" i="0" u="none" strike="noStrike" kern="1200" cap="none" spc="0" normalizeH="0" baseline="0" noProof="0" dirty="0">
                <a:ln>
                  <a:noFill/>
                </a:ln>
                <a:solidFill>
                  <a:srgbClr val="000000"/>
                </a:solidFill>
                <a:effectLst/>
                <a:uLnTx/>
                <a:uFillTx/>
                <a:latin typeface="Courier" pitchFamily="49" charset="0"/>
                <a:ea typeface="MS PGothic" panose="020B0600070205080204" pitchFamily="34" charset="-128"/>
                <a:cs typeface="Times New Roman"/>
              </a:rPr>
              <a:t>≤ Capacity_A</a:t>
            </a:r>
            <a:endParaRPr kumimoji="0" lang="en-US" sz="1200" b="0" i="0" u="none" strike="noStrike" kern="1200" cap="none" spc="0" normalizeH="0" baseline="0" noProof="0" dirty="0">
              <a:ln>
                <a:noFill/>
              </a:ln>
              <a:solidFill>
                <a:srgbClr val="000000"/>
              </a:solidFill>
              <a:effectLst/>
              <a:uLnTx/>
              <a:uFillTx/>
              <a:latin typeface="Courier" pitchFamily="49" charset="0"/>
              <a:ea typeface="MS PGothic" panose="020B0600070205080204" pitchFamily="34" charset="-128"/>
              <a:cs typeface="Arial" charset="0"/>
            </a:endParaRPr>
          </a:p>
        </p:txBody>
      </p:sp>
      <p:sp>
        <p:nvSpPr>
          <p:cNvPr id="44044" name="AutoShape 6"/>
          <p:cNvSpPr>
            <a:spLocks noChangeArrowheads="1"/>
          </p:cNvSpPr>
          <p:nvPr/>
        </p:nvSpPr>
        <p:spPr bwMode="auto">
          <a:xfrm>
            <a:off x="3765033" y="3389438"/>
            <a:ext cx="1857375" cy="757238"/>
          </a:xfrm>
          <a:prstGeom prst="rightArrow">
            <a:avLst>
              <a:gd name="adj1" fmla="val 50000"/>
              <a:gd name="adj2" fmla="val 61321"/>
            </a:avLst>
          </a:prstGeom>
          <a:solidFill>
            <a:schemeClr val="accent2"/>
          </a:solidFill>
          <a:ln>
            <a:noFill/>
          </a:ln>
        </p:spPr>
        <p:txBody>
          <a:bodyPr wrap="none" anchor="ctr"/>
          <a:lstStyle>
            <a:lvl1pPr>
              <a:lnSpc>
                <a:spcPts val="2625"/>
              </a:lnSpc>
              <a:spcBef>
                <a:spcPts val="600"/>
              </a:spcBef>
              <a:spcAft>
                <a:spcPts val="300"/>
              </a:spcAft>
              <a:buClr>
                <a:srgbClr val="6699CC"/>
              </a:buClr>
              <a:buSzPct val="115000"/>
              <a:buFont typeface="Wingdings" charset="2"/>
              <a:buChar char=""/>
              <a:defRPr sz="2600">
                <a:solidFill>
                  <a:schemeClr val="bg2"/>
                </a:solidFill>
                <a:latin typeface="Calibri" charset="0"/>
                <a:ea typeface="MS PGothic" charset="-128"/>
              </a:defRPr>
            </a:lvl1pPr>
            <a:lvl2pPr marL="742950" indent="-285750">
              <a:lnSpc>
                <a:spcPct val="110000"/>
              </a:lnSpc>
              <a:spcBef>
                <a:spcPts val="500"/>
              </a:spcBef>
              <a:spcAft>
                <a:spcPts val="250"/>
              </a:spcAft>
              <a:buClr>
                <a:srgbClr val="6699CC"/>
              </a:buClr>
              <a:buSzPct val="100000"/>
              <a:buFont typeface="Arial" charset="0"/>
              <a:buChar char="–"/>
              <a:defRPr sz="2400">
                <a:solidFill>
                  <a:schemeClr val="bg2"/>
                </a:solidFill>
                <a:latin typeface="Calibri" charset="0"/>
                <a:ea typeface="MS PGothic" charset="-128"/>
              </a:defRPr>
            </a:lvl2pPr>
            <a:lvl3pPr marL="1143000" indent="-228600">
              <a:lnSpc>
                <a:spcPct val="110000"/>
              </a:lnSpc>
              <a:spcBef>
                <a:spcPts val="450"/>
              </a:spcBef>
              <a:spcAft>
                <a:spcPts val="225"/>
              </a:spcAft>
              <a:buClr>
                <a:srgbClr val="6699CC"/>
              </a:buClr>
              <a:buSzPct val="100000"/>
              <a:buFont typeface="Arial" charset="0"/>
              <a:buChar char="•"/>
              <a:defRPr sz="2200">
                <a:solidFill>
                  <a:schemeClr val="bg2"/>
                </a:solidFill>
                <a:latin typeface="Calibri" charset="0"/>
                <a:ea typeface="MS PGothic" charset="-128"/>
              </a:defRPr>
            </a:lvl3pPr>
            <a:lvl4pPr marL="16002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4pPr>
            <a:lvl5pPr marL="20574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5pPr>
            <a:lvl6pPr marL="25146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6pPr>
            <a:lvl7pPr marL="29718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7pPr>
            <a:lvl8pPr marL="34290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8pPr>
            <a:lvl9pPr marL="38862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9pPr>
          </a:lstStyle>
          <a:p>
            <a:pPr marL="0" marR="0" lvl="0" indent="0" algn="l" defTabSz="685800" rtl="0" eaLnBrk="1" fontAlgn="auto" latinLnBrk="0" hangingPunct="1">
              <a:lnSpc>
                <a:spcPct val="95000"/>
              </a:lnSpc>
              <a:spcBef>
                <a:spcPct val="0"/>
              </a:spcBef>
              <a:spcAft>
                <a:spcPct val="0"/>
              </a:spcAft>
              <a:buClr>
                <a:srgbClr val="000000"/>
              </a:buClr>
              <a:buSzPct val="100000"/>
              <a:buFont typeface="Arial" charset="0"/>
              <a:buNone/>
              <a:tabLst/>
              <a:defRPr/>
            </a:pPr>
            <a:endParaRPr kumimoji="0" lang="en-US" altLang="fr-FR" sz="1800" b="0" i="0" u="none" strike="noStrike" kern="1200" cap="none" spc="0" normalizeH="0" baseline="0" noProof="0">
              <a:ln>
                <a:noFill/>
              </a:ln>
              <a:solidFill>
                <a:srgbClr val="000000"/>
              </a:solidFill>
              <a:effectLst/>
              <a:uLnTx/>
              <a:uFillTx/>
              <a:latin typeface="Arial" charset="0"/>
              <a:ea typeface="MS PGothic" charset="-128"/>
              <a:cs typeface="+mn-cs"/>
            </a:endParaRPr>
          </a:p>
        </p:txBody>
      </p:sp>
      <p:sp>
        <p:nvSpPr>
          <p:cNvPr id="14" name="TextBox 3"/>
          <p:cNvSpPr txBox="1">
            <a:spLocks noChangeArrowheads="1"/>
          </p:cNvSpPr>
          <p:nvPr/>
        </p:nvSpPr>
        <p:spPr bwMode="auto">
          <a:xfrm>
            <a:off x="1265870" y="4353681"/>
            <a:ext cx="6814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625"/>
              </a:lnSpc>
              <a:spcBef>
                <a:spcPts val="600"/>
              </a:spcBef>
              <a:spcAft>
                <a:spcPts val="300"/>
              </a:spcAft>
              <a:buClr>
                <a:srgbClr val="6699CC"/>
              </a:buClr>
              <a:buSzPct val="115000"/>
              <a:buFont typeface="Wingdings" charset="2"/>
              <a:buChar char=""/>
              <a:defRPr sz="2600">
                <a:solidFill>
                  <a:schemeClr val="bg2"/>
                </a:solidFill>
                <a:latin typeface="Calibri" charset="0"/>
                <a:ea typeface="MS PGothic" charset="-128"/>
              </a:defRPr>
            </a:lvl1pPr>
            <a:lvl2pPr marL="742950" indent="-285750">
              <a:lnSpc>
                <a:spcPct val="110000"/>
              </a:lnSpc>
              <a:spcBef>
                <a:spcPts val="500"/>
              </a:spcBef>
              <a:spcAft>
                <a:spcPts val="250"/>
              </a:spcAft>
              <a:buClr>
                <a:srgbClr val="6699CC"/>
              </a:buClr>
              <a:buSzPct val="100000"/>
              <a:buFont typeface="Arial" charset="0"/>
              <a:buChar char="–"/>
              <a:defRPr sz="2400">
                <a:solidFill>
                  <a:schemeClr val="bg2"/>
                </a:solidFill>
                <a:latin typeface="Calibri" charset="0"/>
                <a:ea typeface="MS PGothic" charset="-128"/>
              </a:defRPr>
            </a:lvl2pPr>
            <a:lvl3pPr marL="1143000" indent="-228600">
              <a:lnSpc>
                <a:spcPct val="110000"/>
              </a:lnSpc>
              <a:spcBef>
                <a:spcPts val="450"/>
              </a:spcBef>
              <a:spcAft>
                <a:spcPts val="225"/>
              </a:spcAft>
              <a:buClr>
                <a:srgbClr val="6699CC"/>
              </a:buClr>
              <a:buSzPct val="100000"/>
              <a:buFont typeface="Arial" charset="0"/>
              <a:buChar char="•"/>
              <a:defRPr sz="2200">
                <a:solidFill>
                  <a:schemeClr val="bg2"/>
                </a:solidFill>
                <a:latin typeface="Calibri" charset="0"/>
                <a:ea typeface="MS PGothic" charset="-128"/>
              </a:defRPr>
            </a:lvl3pPr>
            <a:lvl4pPr marL="16002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4pPr>
            <a:lvl5pPr marL="2057400" indent="-22860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5pPr>
            <a:lvl6pPr marL="25146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6pPr>
            <a:lvl7pPr marL="29718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7pPr>
            <a:lvl8pPr marL="34290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8pPr>
            <a:lvl9pPr marL="3886200" indent="-228600" defTabSz="457200" eaLnBrk="0" fontAlgn="base" hangingPunct="0">
              <a:lnSpc>
                <a:spcPct val="109000"/>
              </a:lnSpc>
              <a:spcBef>
                <a:spcPts val="400"/>
              </a:spcBef>
              <a:spcAft>
                <a:spcPts val="200"/>
              </a:spcAft>
              <a:buClr>
                <a:srgbClr val="6699CC"/>
              </a:buClr>
              <a:buSzPct val="100000"/>
              <a:buFont typeface="Arial" charset="0"/>
              <a:buChar char="»"/>
              <a:defRPr sz="2000">
                <a:solidFill>
                  <a:schemeClr val="bg2"/>
                </a:solidFill>
                <a:latin typeface="Calibri" charset="0"/>
                <a:ea typeface="MS PGothic" charset="-128"/>
              </a:defRPr>
            </a:lvl9pPr>
          </a:lstStyle>
          <a:p>
            <a:pPr marL="0" marR="0" lvl="0" indent="0" algn="l" defTabSz="685800" rtl="0" eaLnBrk="1" fontAlgn="auto" latinLnBrk="0" hangingPunct="1">
              <a:lnSpc>
                <a:spcPct val="100000"/>
              </a:lnSpc>
              <a:spcBef>
                <a:spcPct val="0"/>
              </a:spcBef>
              <a:spcAft>
                <a:spcPct val="0"/>
              </a:spcAft>
              <a:buClrTx/>
              <a:buSzTx/>
              <a:buFontTx/>
              <a:buNone/>
              <a:tabLst/>
              <a:defRPr/>
            </a:pPr>
            <a:r>
              <a:rPr kumimoji="0" lang="en-US" altLang="fr-FR" sz="1800" b="1" i="1" u="none" strike="noStrike" kern="1200" cap="none" spc="0" normalizeH="0" baseline="0" noProof="0" dirty="0">
                <a:ln>
                  <a:noFill/>
                </a:ln>
                <a:solidFill>
                  <a:srgbClr val="6E177D"/>
                </a:solidFill>
                <a:effectLst/>
                <a:uLnTx/>
                <a:uFillTx/>
                <a:latin typeface="Arial" charset="0"/>
                <a:ea typeface="MS PGothic" charset="-128"/>
                <a:cs typeface="+mn-cs"/>
              </a:rPr>
              <a:t>Describe key parameters of the problem, not how to solve it!</a:t>
            </a:r>
            <a:endParaRPr kumimoji="0" lang="fr-FR" altLang="fr-FR" sz="1800" b="1" i="1" u="none" strike="noStrike" kern="1200" cap="none" spc="0" normalizeH="0" baseline="0" noProof="0" dirty="0">
              <a:ln>
                <a:noFill/>
              </a:ln>
              <a:solidFill>
                <a:srgbClr val="6E177D"/>
              </a:solidFill>
              <a:effectLst/>
              <a:uLnTx/>
              <a:uFillTx/>
              <a:latin typeface="Arial" charset="0"/>
              <a:ea typeface="MS PGothic" charset="-128"/>
              <a:cs typeface="+mn-cs"/>
            </a:endParaRPr>
          </a:p>
        </p:txBody>
      </p:sp>
    </p:spTree>
    <p:extLst>
      <p:ext uri="{BB962C8B-B14F-4D97-AF65-F5344CB8AC3E}">
        <p14:creationId xmlns:p14="http://schemas.microsoft.com/office/powerpoint/2010/main" val="130924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Decision Optimization – </a:t>
            </a:r>
            <a:r>
              <a:rPr lang="en-US" dirty="0">
                <a:solidFill>
                  <a:schemeClr val="accent2"/>
                </a:solidFill>
              </a:rPr>
              <a:t>Portfolio and Integrations</a:t>
            </a:r>
          </a:p>
        </p:txBody>
      </p:sp>
      <p:graphicFrame>
        <p:nvGraphicFramePr>
          <p:cNvPr id="4" name="Table 3"/>
          <p:cNvGraphicFramePr>
            <a:graphicFrameLocks noGrp="1"/>
          </p:cNvGraphicFramePr>
          <p:nvPr>
            <p:extLst/>
          </p:nvPr>
        </p:nvGraphicFramePr>
        <p:xfrm>
          <a:off x="628650" y="670346"/>
          <a:ext cx="7886700" cy="285385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491559">
                <a:tc>
                  <a:txBody>
                    <a:bodyPr/>
                    <a:lstStyle/>
                    <a:p>
                      <a:r>
                        <a:rPr lang="en-US" sz="1400" dirty="0"/>
                        <a:t>IBM CPLEX</a:t>
                      </a:r>
                      <a:r>
                        <a:rPr lang="en-US" sz="1400" baseline="0" dirty="0"/>
                        <a:t> Optimization Studio (COS)</a:t>
                      </a:r>
                      <a:endParaRPr lang="en-US" sz="1400" dirty="0"/>
                    </a:p>
                  </a:txBody>
                  <a:tcPr marL="68580" marR="68580" marT="34290" marB="34290"/>
                </a:tc>
                <a:tc>
                  <a:txBody>
                    <a:bodyPr/>
                    <a:lstStyle/>
                    <a:p>
                      <a:r>
                        <a:rPr lang="en-US" sz="1400" dirty="0"/>
                        <a:t>IBM Decision Optimization on Cloud (DOcplexcloud)</a:t>
                      </a:r>
                    </a:p>
                  </a:txBody>
                  <a:tcPr marL="68580" marR="68580" marT="34290" marB="34290"/>
                </a:tc>
                <a:tc>
                  <a:txBody>
                    <a:bodyPr/>
                    <a:lstStyle/>
                    <a:p>
                      <a:r>
                        <a:rPr lang="en-US" sz="1400" dirty="0"/>
                        <a:t>IBM Decision Optimization Center (DOC)</a:t>
                      </a:r>
                    </a:p>
                  </a:txBody>
                  <a:tcPr marL="68580" marR="68580" marT="34290" marB="34290"/>
                </a:tc>
                <a:extLst>
                  <a:ext uri="{0D108BD9-81ED-4DB2-BD59-A6C34878D82A}">
                    <a16:rowId xmlns:a16="http://schemas.microsoft.com/office/drawing/2014/main" val="10000"/>
                  </a:ext>
                </a:extLst>
              </a:tr>
              <a:tr h="1043925">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i="1" dirty="0"/>
                        <a:t>Key Capabilities: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dirty="0"/>
                        <a:t>Modeling environment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b="1" dirty="0"/>
                        <a:t>Prescriptive Analytics</a:t>
                      </a:r>
                      <a:r>
                        <a:rPr lang="en-US" sz="1100" b="1" baseline="0" dirty="0"/>
                        <a:t> Engines</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i="1" dirty="0"/>
                        <a:t>Key Capabilities: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dirty="0"/>
                        <a:t>Self-serve web page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b="1" dirty="0"/>
                        <a:t>Prescriptive Analytics</a:t>
                      </a:r>
                      <a:r>
                        <a:rPr lang="en-US" sz="1100" b="1" baseline="0" dirty="0"/>
                        <a:t> Engines</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i="1" dirty="0"/>
                        <a:t>Key Capabilities: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dirty="0"/>
                        <a:t>GUI for Business</a:t>
                      </a:r>
                      <a:r>
                        <a:rPr lang="en-US" sz="1100" baseline="0" dirty="0"/>
                        <a:t> Users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dirty="0"/>
                        <a:t>Application Data Model</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dirty="0"/>
                        <a:t>Business Process Support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dirty="0"/>
                        <a:t>Modeling environment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100" b="1" dirty="0"/>
                        <a:t>Prescriptive Analytics</a:t>
                      </a:r>
                      <a:r>
                        <a:rPr lang="en-US" sz="1100" b="1" baseline="0" dirty="0"/>
                        <a:t> Engines</a:t>
                      </a:r>
                    </a:p>
                  </a:txBody>
                  <a:tcPr marL="68580" marR="68580" marT="34290" marB="34290"/>
                </a:tc>
                <a:extLst>
                  <a:ext uri="{0D108BD9-81ED-4DB2-BD59-A6C34878D82A}">
                    <a16:rowId xmlns:a16="http://schemas.microsoft.com/office/drawing/2014/main" val="10001"/>
                  </a:ext>
                </a:extLst>
              </a:tr>
              <a:tr h="452277">
                <a:tc>
                  <a:txBody>
                    <a:bodyPr/>
                    <a:lstStyle/>
                    <a:p>
                      <a:r>
                        <a:rPr lang="en-US" sz="1200" i="1" dirty="0"/>
                        <a:t>Deployment:</a:t>
                      </a:r>
                    </a:p>
                    <a:p>
                      <a:pPr marL="285750" indent="-285750">
                        <a:buFont typeface="Arial" charset="0"/>
                        <a:buChar char="•"/>
                      </a:pPr>
                      <a:r>
                        <a:rPr lang="en-US" sz="1100" dirty="0"/>
                        <a:t>On-premise through APIs</a:t>
                      </a:r>
                    </a:p>
                  </a:txBody>
                  <a:tcPr marL="68580" marR="68580" marT="34290" marB="34290"/>
                </a:tc>
                <a:tc>
                  <a:txBody>
                    <a:bodyPr/>
                    <a:lstStyle/>
                    <a:p>
                      <a:r>
                        <a:rPr lang="en-US" sz="1200" i="1" dirty="0"/>
                        <a:t>Deployment:</a:t>
                      </a:r>
                    </a:p>
                    <a:p>
                      <a:pPr marL="285750" indent="-285750">
                        <a:buFont typeface="Arial" charset="0"/>
                        <a:buChar char="•"/>
                      </a:pPr>
                      <a:r>
                        <a:rPr lang="en-US" sz="1100" dirty="0"/>
                        <a:t>Cloud through APIs</a:t>
                      </a:r>
                    </a:p>
                  </a:txBody>
                  <a:tcPr marL="68580" marR="68580" marT="34290" marB="34290"/>
                </a:tc>
                <a:tc>
                  <a:txBody>
                    <a:bodyPr/>
                    <a:lstStyle/>
                    <a:p>
                      <a:r>
                        <a:rPr lang="en-US" sz="1200" i="1" dirty="0"/>
                        <a:t>Deployment:</a:t>
                      </a:r>
                    </a:p>
                    <a:p>
                      <a:pPr marL="285750" indent="-285750">
                        <a:buFont typeface="Arial" charset="0"/>
                        <a:buChar char="•"/>
                      </a:pPr>
                      <a:r>
                        <a:rPr lang="en-US" sz="1100" dirty="0"/>
                        <a:t>Client-Server Architecture</a:t>
                      </a:r>
                    </a:p>
                  </a:txBody>
                  <a:tcPr marL="68580" marR="68580" marT="34290" marB="34290"/>
                </a:tc>
                <a:extLst>
                  <a:ext uri="{0D108BD9-81ED-4DB2-BD59-A6C34878D82A}">
                    <a16:rowId xmlns:a16="http://schemas.microsoft.com/office/drawing/2014/main" val="10002"/>
                  </a:ext>
                </a:extLst>
              </a:tr>
              <a:tr h="816613">
                <a:tc>
                  <a:txBody>
                    <a:bodyPr/>
                    <a:lstStyle/>
                    <a:p>
                      <a:r>
                        <a:rPr lang="en-US" sz="1200" i="1" dirty="0"/>
                        <a:t>Personas:</a:t>
                      </a:r>
                    </a:p>
                    <a:p>
                      <a:pPr marL="285750" indent="-285750">
                        <a:buFont typeface="Arial" charset="0"/>
                        <a:buChar char="•"/>
                      </a:pPr>
                      <a:r>
                        <a:rPr lang="en-US" sz="1100" dirty="0"/>
                        <a:t>OR professional (or</a:t>
                      </a:r>
                      <a:r>
                        <a:rPr lang="en-US" sz="1100" baseline="0" dirty="0"/>
                        <a:t> Data Scientist)</a:t>
                      </a:r>
                      <a:endParaRPr lang="en-US" sz="1100" dirty="0"/>
                    </a:p>
                    <a:p>
                      <a:pPr marL="285750" indent="-285750">
                        <a:buFont typeface="Arial" charset="0"/>
                        <a:buChar char="•"/>
                      </a:pPr>
                      <a:r>
                        <a:rPr lang="en-US" sz="1100" baseline="0" dirty="0"/>
                        <a:t>IT</a:t>
                      </a:r>
                    </a:p>
                  </a:txBody>
                  <a:tcPr marL="68580" marR="68580" marT="34290" marB="34290"/>
                </a:tc>
                <a:tc>
                  <a:txBody>
                    <a:bodyPr/>
                    <a:lstStyle/>
                    <a:p>
                      <a:r>
                        <a:rPr lang="en-US" sz="1200" i="1" dirty="0"/>
                        <a:t>Personas:</a:t>
                      </a:r>
                    </a:p>
                    <a:p>
                      <a:pPr marL="285750" indent="-285750">
                        <a:buFont typeface="Arial" charset="0"/>
                        <a:buChar char="•"/>
                      </a:pPr>
                      <a:r>
                        <a:rPr lang="en-US" sz="1100" dirty="0"/>
                        <a:t>OR professional (or Data Scientist)</a:t>
                      </a:r>
                    </a:p>
                    <a:p>
                      <a:pPr marL="285750" indent="-285750">
                        <a:buFont typeface="Arial" charset="0"/>
                        <a:buChar char="•"/>
                      </a:pPr>
                      <a:r>
                        <a:rPr lang="en-US" sz="1100" dirty="0"/>
                        <a:t>IT</a:t>
                      </a:r>
                    </a:p>
                  </a:txBody>
                  <a:tcPr marL="68580" marR="68580" marT="34290" marB="34290"/>
                </a:tc>
                <a:tc>
                  <a:txBody>
                    <a:bodyPr/>
                    <a:lstStyle/>
                    <a:p>
                      <a:r>
                        <a:rPr lang="en-US" sz="1200" i="1" dirty="0"/>
                        <a:t>Personas:</a:t>
                      </a:r>
                    </a:p>
                    <a:p>
                      <a:pPr marL="285750" indent="-285750">
                        <a:buFont typeface="Arial" charset="0"/>
                        <a:buChar char="•"/>
                      </a:pPr>
                      <a:r>
                        <a:rPr lang="en-US" sz="1100" dirty="0"/>
                        <a:t>OR professional (or Data Scientist)</a:t>
                      </a:r>
                    </a:p>
                    <a:p>
                      <a:pPr marL="285750" indent="-285750">
                        <a:buFont typeface="Arial" charset="0"/>
                        <a:buChar char="•"/>
                      </a:pPr>
                      <a:r>
                        <a:rPr lang="en-US" sz="1100" dirty="0"/>
                        <a:t>IT</a:t>
                      </a:r>
                    </a:p>
                    <a:p>
                      <a:pPr marL="285750" indent="-285750">
                        <a:buFont typeface="Arial" charset="0"/>
                        <a:buChar char="•"/>
                      </a:pPr>
                      <a:r>
                        <a:rPr lang="en-US" sz="1100" dirty="0"/>
                        <a:t>Line</a:t>
                      </a:r>
                      <a:r>
                        <a:rPr lang="en-US" sz="1100" baseline="0" dirty="0"/>
                        <a:t> of business</a:t>
                      </a:r>
                      <a:endParaRPr lang="en-US" sz="1100" dirty="0"/>
                    </a:p>
                  </a:txBody>
                  <a:tcPr marL="68580" marR="68580" marT="34290" marB="34290"/>
                </a:tc>
                <a:extLst>
                  <a:ext uri="{0D108BD9-81ED-4DB2-BD59-A6C34878D82A}">
                    <a16:rowId xmlns:a16="http://schemas.microsoft.com/office/drawing/2014/main" val="10003"/>
                  </a:ext>
                </a:extLst>
              </a:tr>
            </a:tbl>
          </a:graphicData>
        </a:graphic>
      </p:graphicFrame>
      <p:pic>
        <p:nvPicPr>
          <p:cNvPr id="5" name="Picture 4" descr="oplIcon.PNG"/>
          <p:cNvPicPr>
            <a:picLocks noChangeAspect="1"/>
          </p:cNvPicPr>
          <p:nvPr/>
        </p:nvPicPr>
        <p:blipFill>
          <a:blip r:embed="rId3"/>
          <a:stretch>
            <a:fillRect/>
          </a:stretch>
        </p:blipFill>
        <p:spPr bwMode="auto">
          <a:xfrm>
            <a:off x="2824689" y="876024"/>
            <a:ext cx="436221" cy="4646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noChangeArrowheads="1"/>
          </p:cNvPicPr>
          <p:nvPr/>
        </p:nvPicPr>
        <p:blipFill>
          <a:blip r:embed="rId4"/>
          <a:srcRect/>
          <a:stretch>
            <a:fillRect/>
          </a:stretch>
        </p:blipFill>
        <p:spPr bwMode="auto">
          <a:xfrm>
            <a:off x="8177736" y="837906"/>
            <a:ext cx="675227" cy="617143"/>
          </a:xfrm>
          <a:prstGeom prst="rect">
            <a:avLst/>
          </a:prstGeom>
          <a:noFill/>
          <a:ln w="9525">
            <a:noFill/>
            <a:miter lim="800000"/>
            <a:headEnd/>
            <a:tailEnd/>
          </a:ln>
        </p:spPr>
      </p:pic>
      <p:pic>
        <p:nvPicPr>
          <p:cNvPr id="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6949" y="837906"/>
            <a:ext cx="453771" cy="5409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rot="16200000">
            <a:off x="-1135888" y="1927995"/>
            <a:ext cx="2853852" cy="33855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BC9"/>
                </a:solidFill>
                <a:effectLst/>
                <a:uLnTx/>
                <a:uFillTx/>
                <a:latin typeface="Arial"/>
                <a:ea typeface="+mn-ea"/>
                <a:cs typeface="+mn-cs"/>
              </a:rPr>
              <a:t>Portfolio</a:t>
            </a:r>
          </a:p>
        </p:txBody>
      </p:sp>
      <p:sp>
        <p:nvSpPr>
          <p:cNvPr id="8" name="TextBox 7"/>
          <p:cNvSpPr txBox="1"/>
          <p:nvPr/>
        </p:nvSpPr>
        <p:spPr>
          <a:xfrm rot="16200000">
            <a:off x="-417623" y="3972539"/>
            <a:ext cx="1417320" cy="33855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BC9"/>
                </a:solidFill>
                <a:effectLst/>
                <a:uLnTx/>
                <a:uFillTx/>
                <a:latin typeface="Arial"/>
                <a:ea typeface="+mn-ea"/>
                <a:cs typeface="+mn-cs"/>
              </a:rPr>
              <a:t>Integrations</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476" y="3625397"/>
            <a:ext cx="782506" cy="335788"/>
          </a:xfrm>
          <a:prstGeom prst="rect">
            <a:avLst/>
          </a:prstGeom>
        </p:spPr>
      </p:pic>
      <p:sp>
        <p:nvSpPr>
          <p:cNvPr id="10" name="Content Placeholder 2"/>
          <p:cNvSpPr txBox="1">
            <a:spLocks/>
          </p:cNvSpPr>
          <p:nvPr/>
        </p:nvSpPr>
        <p:spPr bwMode="auto">
          <a:xfrm>
            <a:off x="735476" y="4058234"/>
            <a:ext cx="2012365" cy="63679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34290" rIns="68580" bIns="34290" numCol="1" anchor="ctr"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1050" b="0" i="0" u="none" strike="noStrike" kern="0" cap="none" spc="0" normalizeH="0" baseline="0" noProof="0" dirty="0">
                <a:ln>
                  <a:noFill/>
                </a:ln>
                <a:solidFill>
                  <a:srgbClr val="000000"/>
                </a:solidFill>
                <a:effectLst/>
                <a:uLnTx/>
                <a:uFillTx/>
                <a:latin typeface="Arial"/>
                <a:ea typeface="+mn-ea"/>
              </a:rPr>
              <a:t>DSX Local includes COS CE</a:t>
            </a:r>
          </a:p>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1050" b="0" i="0" u="none" strike="noStrike" kern="0" cap="none" spc="0" normalizeH="0" baseline="0" noProof="0" dirty="0">
                <a:ln>
                  <a:noFill/>
                </a:ln>
                <a:solidFill>
                  <a:srgbClr val="000000"/>
                </a:solidFill>
                <a:effectLst/>
                <a:uLnTx/>
                <a:uFillTx/>
                <a:latin typeface="Arial"/>
                <a:ea typeface="+mn-ea"/>
              </a:rPr>
              <a:t>Can be consumed from Notebooks and R-studio</a:t>
            </a:r>
          </a:p>
        </p:txBody>
      </p:sp>
      <p:sp>
        <p:nvSpPr>
          <p:cNvPr id="11" name="TextBox 10"/>
          <p:cNvSpPr txBox="1"/>
          <p:nvPr/>
        </p:nvSpPr>
        <p:spPr>
          <a:xfrm>
            <a:off x="1517982" y="3562460"/>
            <a:ext cx="1293867"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BC9"/>
                </a:solidFill>
                <a:effectLst/>
                <a:uLnTx/>
                <a:uFillTx/>
                <a:latin typeface="Arial"/>
                <a:ea typeface="+mn-ea"/>
                <a:cs typeface="+mn-cs"/>
              </a:rPr>
              <a:t>Data </a:t>
            </a:r>
            <a:r>
              <a:rPr kumimoji="0" lang="en-US" sz="1200" b="1" i="0" u="none" strike="noStrike" kern="1200" cap="none" spc="0" normalizeH="0" baseline="0" noProof="0">
                <a:ln>
                  <a:noFill/>
                </a:ln>
                <a:solidFill>
                  <a:srgbClr val="003BC9"/>
                </a:solidFill>
                <a:effectLst/>
                <a:uLnTx/>
                <a:uFillTx/>
                <a:latin typeface="Arial"/>
                <a:ea typeface="+mn-ea"/>
                <a:cs typeface="+mn-cs"/>
              </a:rPr>
              <a:t>Science Experience</a:t>
            </a:r>
            <a:endParaRPr kumimoji="0" lang="en-US" sz="1200" b="1" i="0" u="none" strike="noStrike" kern="1200" cap="none" spc="0" normalizeH="0" baseline="0" noProof="0" dirty="0">
              <a:ln>
                <a:noFill/>
              </a:ln>
              <a:solidFill>
                <a:srgbClr val="003BC9"/>
              </a:solidFill>
              <a:effectLst/>
              <a:uLnTx/>
              <a:uFillTx/>
              <a:latin typeface="Arial"/>
              <a:ea typeface="+mn-ea"/>
              <a:cs typeface="+mn-cs"/>
            </a:endParaRPr>
          </a:p>
        </p:txBody>
      </p:sp>
      <p:pic>
        <p:nvPicPr>
          <p:cNvPr id="12" name="Picture 45">
            <a:extLst>
              <a:ext uri="{FF2B5EF4-FFF2-40B4-BE49-F238E27FC236}">
                <a16:creationId xmlns:a16="http://schemas.microsoft.com/office/drawing/2014/main" id="{11266070-18CE-4591-A5A5-DE2313249CDD}"/>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880459" y="3490097"/>
            <a:ext cx="560118" cy="55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367282" y="3590874"/>
            <a:ext cx="1293867"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BC9"/>
                </a:solidFill>
                <a:effectLst/>
                <a:uLnTx/>
                <a:uFillTx/>
                <a:latin typeface="Arial"/>
                <a:ea typeface="+mn-ea"/>
                <a:cs typeface="+mn-cs"/>
              </a:rPr>
              <a:t>Planning Analytics</a:t>
            </a:r>
          </a:p>
        </p:txBody>
      </p:sp>
      <p:sp>
        <p:nvSpPr>
          <p:cNvPr id="14" name="Content Placeholder 2"/>
          <p:cNvSpPr txBox="1">
            <a:spLocks/>
          </p:cNvSpPr>
          <p:nvPr/>
        </p:nvSpPr>
        <p:spPr bwMode="auto">
          <a:xfrm>
            <a:off x="2880460" y="4061519"/>
            <a:ext cx="2013174" cy="63679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34290" rIns="68580" bIns="34290" numCol="1" anchor="ctr"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1050" b="0" i="0" u="none" strike="noStrike" kern="0" cap="none" spc="0" normalizeH="0" baseline="0" noProof="0" dirty="0">
                <a:ln>
                  <a:noFill/>
                </a:ln>
                <a:solidFill>
                  <a:srgbClr val="000000"/>
                </a:solidFill>
                <a:effectLst/>
                <a:uLnTx/>
                <a:uFillTx/>
                <a:latin typeface="Arial"/>
                <a:ea typeface="+mn-ea"/>
              </a:rPr>
              <a:t>Published connector to COS and DOcplexcloud on </a:t>
            </a:r>
            <a:r>
              <a:rPr kumimoji="0" lang="en-US" sz="1050" b="0" i="0" u="none" strike="noStrike" kern="0" cap="none" spc="0" normalizeH="0" baseline="0" noProof="0" dirty="0" err="1">
                <a:ln>
                  <a:noFill/>
                </a:ln>
                <a:solidFill>
                  <a:srgbClr val="000000"/>
                </a:solidFill>
                <a:effectLst/>
                <a:uLnTx/>
                <a:uFillTx/>
                <a:latin typeface="Arial"/>
                <a:ea typeface="+mn-ea"/>
              </a:rPr>
              <a:t>devWorks</a:t>
            </a:r>
            <a:endParaRPr kumimoji="0" lang="en-US" sz="1050" b="0" i="0" u="none" strike="noStrike" kern="0" cap="none" spc="0" normalizeH="0" baseline="0" noProof="0" dirty="0">
              <a:ln>
                <a:noFill/>
              </a:ln>
              <a:solidFill>
                <a:srgbClr val="000000"/>
              </a:solidFill>
              <a:effectLst/>
              <a:uLnTx/>
              <a:uFillTx/>
              <a:latin typeface="Arial"/>
              <a:ea typeface="+mn-ea"/>
            </a:endParaRPr>
          </a:p>
        </p:txBody>
      </p:sp>
      <p:cxnSp>
        <p:nvCxnSpPr>
          <p:cNvPr id="16" name="Straight Connector 15"/>
          <p:cNvCxnSpPr>
            <a:cxnSpLocks/>
          </p:cNvCxnSpPr>
          <p:nvPr/>
        </p:nvCxnSpPr>
        <p:spPr>
          <a:xfrm flipV="1">
            <a:off x="2747841" y="3507596"/>
            <a:ext cx="0" cy="11874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cxnSpLocks/>
          </p:cNvCxnSpPr>
          <p:nvPr/>
        </p:nvCxnSpPr>
        <p:spPr>
          <a:xfrm flipH="1" flipV="1">
            <a:off x="4893633" y="3507596"/>
            <a:ext cx="1" cy="1187432"/>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3707" y="3476076"/>
            <a:ext cx="588548" cy="521219"/>
          </a:xfrm>
          <a:prstGeom prst="rect">
            <a:avLst/>
          </a:prstGeom>
        </p:spPr>
      </p:pic>
      <p:sp>
        <p:nvSpPr>
          <p:cNvPr id="20" name="TextBox 19"/>
          <p:cNvSpPr txBox="1"/>
          <p:nvPr/>
        </p:nvSpPr>
        <p:spPr>
          <a:xfrm>
            <a:off x="5586368" y="3628328"/>
            <a:ext cx="1293867"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BC9"/>
                </a:solidFill>
                <a:effectLst/>
                <a:uLnTx/>
                <a:uFillTx/>
                <a:latin typeface="Arial"/>
                <a:ea typeface="+mn-ea"/>
                <a:cs typeface="+mn-cs"/>
              </a:rPr>
              <a:t>IBM Cloud</a:t>
            </a:r>
            <a:endParaRPr kumimoji="0" lang="en-US" sz="1200" b="1" i="0" u="none" strike="noStrike" kern="1200" cap="none" spc="0" normalizeH="0" baseline="0" noProof="0" dirty="0">
              <a:ln>
                <a:noFill/>
              </a:ln>
              <a:solidFill>
                <a:srgbClr val="003BC9"/>
              </a:solidFill>
              <a:effectLst/>
              <a:uLnTx/>
              <a:uFillTx/>
              <a:latin typeface="Arial"/>
              <a:ea typeface="+mn-ea"/>
              <a:cs typeface="+mn-cs"/>
            </a:endParaRPr>
          </a:p>
        </p:txBody>
      </p:sp>
      <p:sp>
        <p:nvSpPr>
          <p:cNvPr id="21" name="Content Placeholder 2"/>
          <p:cNvSpPr txBox="1">
            <a:spLocks/>
          </p:cNvSpPr>
          <p:nvPr/>
        </p:nvSpPr>
        <p:spPr bwMode="auto">
          <a:xfrm>
            <a:off x="5026252" y="4044019"/>
            <a:ext cx="2013174" cy="73409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34290" rIns="68580" bIns="34290" numCol="1" anchor="ctr"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1050" b="0" i="0" u="none" strike="noStrike" kern="0" cap="none" spc="0" normalizeH="0" baseline="0" noProof="0" dirty="0">
                <a:ln>
                  <a:noFill/>
                </a:ln>
                <a:solidFill>
                  <a:srgbClr val="000000"/>
                </a:solidFill>
                <a:effectLst/>
                <a:uLnTx/>
                <a:uFillTx/>
                <a:latin typeface="Arial"/>
                <a:ea typeface="+mn-ea"/>
              </a:rPr>
              <a:t>DOcplexcloud included in the IBM Cloud catalog</a:t>
            </a:r>
          </a:p>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endParaRPr kumimoji="0" lang="en-US" sz="1050" b="0" i="0" u="none" strike="noStrike" kern="0" cap="none" spc="0" normalizeH="0" baseline="0" noProof="0" dirty="0">
              <a:ln>
                <a:noFill/>
              </a:ln>
              <a:solidFill>
                <a:srgbClr val="000000"/>
              </a:solidFill>
              <a:effectLst/>
              <a:uLnTx/>
              <a:uFillTx/>
              <a:latin typeface="Arial"/>
              <a:ea typeface="+mn-ea"/>
            </a:endParaRPr>
          </a:p>
        </p:txBody>
      </p:sp>
      <p:cxnSp>
        <p:nvCxnSpPr>
          <p:cNvPr id="22" name="Straight Connector 21"/>
          <p:cNvCxnSpPr>
            <a:cxnSpLocks/>
          </p:cNvCxnSpPr>
          <p:nvPr/>
        </p:nvCxnSpPr>
        <p:spPr>
          <a:xfrm flipV="1">
            <a:off x="7039425" y="3490097"/>
            <a:ext cx="0" cy="120493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749409" y="3611228"/>
            <a:ext cx="1293867"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BC9"/>
                </a:solidFill>
                <a:effectLst/>
                <a:uLnTx/>
                <a:uFillTx/>
                <a:latin typeface="Arial"/>
                <a:ea typeface="+mn-ea"/>
                <a:cs typeface="+mn-cs"/>
              </a:rPr>
              <a:t>SPSS Modeler</a:t>
            </a:r>
          </a:p>
        </p:txBody>
      </p:sp>
      <p:sp>
        <p:nvSpPr>
          <p:cNvPr id="25" name="Content Placeholder 2"/>
          <p:cNvSpPr txBox="1">
            <a:spLocks/>
          </p:cNvSpPr>
          <p:nvPr/>
        </p:nvSpPr>
        <p:spPr bwMode="auto">
          <a:xfrm>
            <a:off x="7130826" y="4020371"/>
            <a:ext cx="2013174" cy="73409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34290" rIns="68580" bIns="34290" numCol="1" anchor="ctr"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1050" b="0" i="0" u="none" strike="noStrike" kern="0" cap="none" spc="0" normalizeH="0" baseline="0" noProof="0" dirty="0">
                <a:ln>
                  <a:noFill/>
                </a:ln>
                <a:solidFill>
                  <a:srgbClr val="000000"/>
                </a:solidFill>
                <a:effectLst/>
                <a:uLnTx/>
                <a:uFillTx/>
                <a:latin typeface="Arial"/>
                <a:ea typeface="+mn-ea"/>
              </a:rPr>
              <a:t>CPLEX node in Modeler</a:t>
            </a:r>
          </a:p>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1050" b="0" i="0" u="none" strike="noStrike" kern="0" cap="none" spc="0" normalizeH="0" baseline="0" noProof="0" dirty="0">
                <a:ln>
                  <a:noFill/>
                </a:ln>
                <a:solidFill>
                  <a:srgbClr val="000000"/>
                </a:solidFill>
                <a:effectLst/>
                <a:uLnTx/>
                <a:uFillTx/>
                <a:latin typeface="Arial"/>
                <a:ea typeface="+mn-ea"/>
              </a:rPr>
              <a:t>Modeler includes COS CE</a:t>
            </a:r>
          </a:p>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endParaRPr kumimoji="0" lang="en-US" sz="1050" b="0" i="0" u="none" strike="noStrike" kern="0" cap="none" spc="0" normalizeH="0" baseline="0" noProof="0" dirty="0">
              <a:ln>
                <a:noFill/>
              </a:ln>
              <a:solidFill>
                <a:srgbClr val="000000"/>
              </a:solidFill>
              <a:effectLst/>
              <a:uLnTx/>
              <a:uFillTx/>
              <a:latin typeface="Arial"/>
              <a:ea typeface="+mn-ea"/>
            </a:endParaRPr>
          </a:p>
        </p:txBody>
      </p:sp>
      <p:pic>
        <p:nvPicPr>
          <p:cNvPr id="26" name="Picture 25">
            <a:extLst>
              <a:ext uri="{FF2B5EF4-FFF2-40B4-BE49-F238E27FC236}">
                <a16:creationId xmlns:a16="http://schemas.microsoft.com/office/drawing/2014/main" id="{EB3A525C-F3D6-4B38-9787-F4AEF9AA915A}"/>
              </a:ext>
            </a:extLst>
          </p:cNvPr>
          <p:cNvPicPr>
            <a:picLocks noChangeAspect="1"/>
          </p:cNvPicPr>
          <p:nvPr/>
        </p:nvPicPr>
        <p:blipFill rotWithShape="1">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t="46154"/>
          <a:stretch/>
        </p:blipFill>
        <p:spPr bwMode="auto">
          <a:xfrm>
            <a:off x="7198616" y="3604679"/>
            <a:ext cx="640680" cy="29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695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4" grpId="0"/>
      <p:bldP spid="20" grpId="0"/>
      <p:bldP spid="21"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Decision</a:t>
            </a:r>
            <a:r>
              <a:rPr lang="fr-FR" dirty="0"/>
              <a:t> </a:t>
            </a:r>
            <a:r>
              <a:rPr lang="fr-FR" dirty="0" err="1"/>
              <a:t>Optimization</a:t>
            </a:r>
            <a:r>
              <a:rPr lang="fr-FR" dirty="0"/>
              <a:t> for Data Science (DODS), DSX Local</a:t>
            </a:r>
            <a:endParaRPr lang="en-US" dirty="0"/>
          </a:p>
        </p:txBody>
      </p:sp>
      <p:sp>
        <p:nvSpPr>
          <p:cNvPr id="4" name="Footer Placeholder 3"/>
          <p:cNvSpPr>
            <a:spLocks noGrp="1"/>
          </p:cNvSpPr>
          <p:nvPr>
            <p:ph type="ftr" sz="quarter" idx="4294967295"/>
          </p:nvPr>
        </p:nvSpPr>
        <p:spPr>
          <a:xfrm>
            <a:off x="0" y="4826000"/>
            <a:ext cx="6400800" cy="138113"/>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IBM Plex Sans"/>
                <a:cs typeface="Arial" charset="0"/>
              </a:rPr>
              <a:t>January 2018 / © 2018 IBM Corporation
IBM and Business Partner Use Only</a:t>
            </a:r>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8" name="Picture 7"/>
          <p:cNvPicPr>
            <a:picLocks noChangeAspect="1"/>
          </p:cNvPicPr>
          <p:nvPr/>
        </p:nvPicPr>
        <p:blipFill>
          <a:blip r:embed="rId2"/>
          <a:stretch>
            <a:fillRect/>
          </a:stretch>
        </p:blipFill>
        <p:spPr>
          <a:xfrm>
            <a:off x="694124" y="746768"/>
            <a:ext cx="6845801" cy="3432841"/>
          </a:xfrm>
          <a:prstGeom prst="rect">
            <a:avLst/>
          </a:prstGeom>
        </p:spPr>
      </p:pic>
      <p:sp>
        <p:nvSpPr>
          <p:cNvPr id="11" name="TextBox 10"/>
          <p:cNvSpPr txBox="1"/>
          <p:nvPr/>
        </p:nvSpPr>
        <p:spPr>
          <a:xfrm>
            <a:off x="4086253" y="4063014"/>
            <a:ext cx="3839193" cy="71558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000000"/>
                </a:solidFill>
                <a:effectLst/>
                <a:uLnTx/>
                <a:uFillTx/>
                <a:latin typeface="IBM Plex Sans"/>
                <a:ea typeface="+mn-ea"/>
                <a:cs typeface="+mn-cs"/>
              </a:rPr>
              <a:t>Visual multi-tab configurable </a:t>
            </a:r>
            <a:r>
              <a:rPr kumimoji="0" lang="fr-FR" sz="1350" b="0" i="0" u="none" strike="noStrike" kern="1200" cap="none" spc="0" normalizeH="0" baseline="0" noProof="0" dirty="0" err="1">
                <a:ln>
                  <a:noFill/>
                </a:ln>
                <a:solidFill>
                  <a:srgbClr val="000000"/>
                </a:solidFill>
                <a:effectLst/>
                <a:uLnTx/>
                <a:uFillTx/>
                <a:latin typeface="IBM Plex Sans"/>
                <a:ea typeface="+mn-ea"/>
                <a:cs typeface="+mn-cs"/>
              </a:rPr>
              <a:t>dashboards</a:t>
            </a:r>
            <a:endParaRPr kumimoji="0" lang="fr-FR" sz="1350" b="0"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000000"/>
                </a:solidFill>
                <a:effectLst/>
                <a:uLnTx/>
                <a:uFillTx/>
                <a:latin typeface="IBM Plex Sans"/>
                <a:ea typeface="+mn-ea"/>
                <a:cs typeface="+mn-cs"/>
              </a:rPr>
              <a:t>To </a:t>
            </a:r>
            <a:r>
              <a:rPr kumimoji="0" lang="fr-FR" sz="1350" b="0" i="0" u="none" strike="noStrike" kern="1200" cap="none" spc="0" normalizeH="0" baseline="0" noProof="0" dirty="0" err="1">
                <a:ln>
                  <a:noFill/>
                </a:ln>
                <a:solidFill>
                  <a:srgbClr val="000000"/>
                </a:solidFill>
                <a:effectLst/>
                <a:uLnTx/>
                <a:uFillTx/>
                <a:latin typeface="IBM Plex Sans"/>
                <a:ea typeface="+mn-ea"/>
                <a:cs typeface="+mn-cs"/>
              </a:rPr>
              <a:t>validate</a:t>
            </a:r>
            <a:r>
              <a:rPr kumimoji="0" lang="fr-FR" sz="1350" b="0" i="0" u="none" strike="noStrike" kern="1200" cap="none" spc="0" normalizeH="0" baseline="0" noProof="0" dirty="0">
                <a:ln>
                  <a:noFill/>
                </a:ln>
                <a:solidFill>
                  <a:srgbClr val="000000"/>
                </a:solidFill>
                <a:effectLst/>
                <a:uLnTx/>
                <a:uFillTx/>
                <a:latin typeface="IBM Plex Sans"/>
                <a:ea typeface="+mn-ea"/>
                <a:cs typeface="+mn-cs"/>
              </a:rPr>
              <a:t> the model, by </a:t>
            </a:r>
            <a:r>
              <a:rPr kumimoji="0" lang="fr-FR" sz="1350" b="0" i="0" u="none" strike="noStrike" kern="1200" cap="none" spc="0" normalizeH="0" baseline="0" noProof="0" dirty="0" err="1">
                <a:ln>
                  <a:noFill/>
                </a:ln>
                <a:solidFill>
                  <a:srgbClr val="000000"/>
                </a:solidFill>
                <a:effectLst/>
                <a:uLnTx/>
                <a:uFillTx/>
                <a:latin typeface="IBM Plex Sans"/>
                <a:ea typeface="+mn-ea"/>
                <a:cs typeface="+mn-cs"/>
              </a:rPr>
              <a:t>exploring</a:t>
            </a:r>
            <a:r>
              <a:rPr kumimoji="0" lang="fr-FR" sz="1350" b="0" i="0" u="none" strike="noStrike" kern="1200" cap="none" spc="0" normalizeH="0" baseline="0" noProof="0" dirty="0">
                <a:ln>
                  <a:noFill/>
                </a:ln>
                <a:solidFill>
                  <a:srgbClr val="000000"/>
                </a:solidFill>
                <a:effectLst/>
                <a:uLnTx/>
                <a:uFillTx/>
                <a:latin typeface="IBM Plex Sans"/>
                <a:ea typeface="+mn-ea"/>
                <a:cs typeface="+mn-cs"/>
              </a:rPr>
              <a:t> the solution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err="1">
                <a:ln>
                  <a:noFill/>
                </a:ln>
                <a:solidFill>
                  <a:srgbClr val="000000"/>
                </a:solidFill>
                <a:effectLst/>
                <a:uLnTx/>
                <a:uFillTx/>
                <a:latin typeface="IBM Plex Sans"/>
                <a:ea typeface="+mn-ea"/>
                <a:cs typeface="+mn-cs"/>
              </a:rPr>
              <a:t>Comparison</a:t>
            </a:r>
            <a:r>
              <a:rPr kumimoji="0" lang="fr-FR" sz="1350" b="0" i="0" u="none" strike="noStrike" kern="1200" cap="none" spc="0" normalizeH="0" baseline="0" noProof="0" dirty="0">
                <a:ln>
                  <a:noFill/>
                </a:ln>
                <a:solidFill>
                  <a:srgbClr val="000000"/>
                </a:solidFill>
                <a:effectLst/>
                <a:uLnTx/>
                <a:uFillTx/>
                <a:latin typeface="IBM Plex Sans"/>
                <a:ea typeface="+mn-ea"/>
                <a:cs typeface="+mn-cs"/>
              </a:rPr>
              <a:t> </a:t>
            </a:r>
            <a:r>
              <a:rPr kumimoji="0" lang="fr-FR" sz="1350" b="0" i="0" u="none" strike="noStrike" kern="1200" cap="none" spc="0" normalizeH="0" baseline="0" noProof="0" dirty="0" err="1">
                <a:ln>
                  <a:noFill/>
                </a:ln>
                <a:solidFill>
                  <a:srgbClr val="000000"/>
                </a:solidFill>
                <a:effectLst/>
                <a:uLnTx/>
                <a:uFillTx/>
                <a:latin typeface="IBM Plex Sans"/>
                <a:ea typeface="+mn-ea"/>
                <a:cs typeface="+mn-cs"/>
              </a:rPr>
              <a:t>between</a:t>
            </a:r>
            <a:r>
              <a:rPr kumimoji="0" lang="fr-FR" sz="1350" b="0" i="0" u="none" strike="noStrike" kern="1200" cap="none" spc="0" normalizeH="0" baseline="0" noProof="0" dirty="0">
                <a:ln>
                  <a:noFill/>
                </a:ln>
                <a:solidFill>
                  <a:srgbClr val="000000"/>
                </a:solidFill>
                <a:effectLst/>
                <a:uLnTx/>
                <a:uFillTx/>
                <a:latin typeface="IBM Plex Sans"/>
                <a:ea typeface="+mn-ea"/>
                <a:cs typeface="+mn-cs"/>
              </a:rPr>
              <a:t> scenarios…</a:t>
            </a: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cxnSp>
        <p:nvCxnSpPr>
          <p:cNvPr id="13" name="Straight Arrow Connector 12"/>
          <p:cNvCxnSpPr>
            <a:stCxn id="11" idx="1"/>
          </p:cNvCxnSpPr>
          <p:nvPr/>
        </p:nvCxnSpPr>
        <p:spPr>
          <a:xfrm flipH="1" flipV="1">
            <a:off x="3146219" y="3994565"/>
            <a:ext cx="940034" cy="426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028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70030-A30D-4CB5-B1A1-C59B4CA8DB94}"/>
              </a:ext>
            </a:extLst>
          </p:cNvPr>
          <p:cNvSpPr>
            <a:spLocks noGrp="1"/>
          </p:cNvSpPr>
          <p:nvPr>
            <p:ph type="title"/>
          </p:nvPr>
        </p:nvSpPr>
        <p:spPr>
          <a:xfrm>
            <a:off x="335451" y="1106302"/>
            <a:ext cx="5531949" cy="1610243"/>
          </a:xfrm>
        </p:spPr>
        <p:txBody>
          <a:bodyPr/>
          <a:lstStyle/>
          <a:p>
            <a:r>
              <a:rPr lang="fr-FR" dirty="0" err="1"/>
              <a:t>Deployment</a:t>
            </a:r>
            <a:r>
              <a:rPr lang="fr-FR" dirty="0"/>
              <a:t> Options</a:t>
            </a:r>
            <a:endParaRPr lang="en-GB" dirty="0"/>
          </a:p>
        </p:txBody>
      </p:sp>
    </p:spTree>
    <p:extLst>
      <p:ext uri="{BB962C8B-B14F-4D97-AF65-F5344CB8AC3E}">
        <p14:creationId xmlns:p14="http://schemas.microsoft.com/office/powerpoint/2010/main" val="223109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3F8E6-E055-4FF5-8213-7618DA54F983}"/>
              </a:ext>
            </a:extLst>
          </p:cNvPr>
          <p:cNvSpPr>
            <a:spLocks noGrp="1"/>
          </p:cNvSpPr>
          <p:nvPr>
            <p:ph type="sldNum" sz="quarter" idx="10"/>
          </p:nvPr>
        </p:nvSpPr>
        <p:spPr/>
        <p:txBody>
          <a:bodyPr/>
          <a:lstStyle/>
          <a:p>
            <a:fld id="{9B6B7A19-9BD6-654B-9E7A-5FCB6FF99B9F}" type="slidenum">
              <a:rPr lang="en-US" smtClean="0"/>
              <a:pPr/>
              <a:t>2</a:t>
            </a:fld>
            <a:endParaRPr lang="en-US" dirty="0"/>
          </a:p>
        </p:txBody>
      </p:sp>
      <p:sp>
        <p:nvSpPr>
          <p:cNvPr id="3" name="Title 2">
            <a:extLst>
              <a:ext uri="{FF2B5EF4-FFF2-40B4-BE49-F238E27FC236}">
                <a16:creationId xmlns:a16="http://schemas.microsoft.com/office/drawing/2014/main" id="{D9312D59-8C03-4BF2-BD27-DE05965F96D2}"/>
              </a:ext>
            </a:extLst>
          </p:cNvPr>
          <p:cNvSpPr>
            <a:spLocks noGrp="1"/>
          </p:cNvSpPr>
          <p:nvPr>
            <p:ph type="title"/>
          </p:nvPr>
        </p:nvSpPr>
        <p:spPr/>
        <p:txBody>
          <a:bodyPr/>
          <a:lstStyle/>
          <a:p>
            <a:r>
              <a:rPr lang="en-US" dirty="0"/>
              <a:t>Machine Learning Challenges</a:t>
            </a:r>
            <a:br>
              <a:rPr lang="en-US" dirty="0"/>
            </a:br>
            <a:br>
              <a:rPr lang="en-US" dirty="0"/>
            </a:br>
            <a:endParaRPr lang="en-US" dirty="0"/>
          </a:p>
        </p:txBody>
      </p:sp>
    </p:spTree>
    <p:extLst>
      <p:ext uri="{BB962C8B-B14F-4D97-AF65-F5344CB8AC3E}">
        <p14:creationId xmlns:p14="http://schemas.microsoft.com/office/powerpoint/2010/main" val="277267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FA94B-691B-4639-90A4-ECC32F0FB84D}"/>
              </a:ext>
            </a:extLst>
          </p:cNvPr>
          <p:cNvSpPr>
            <a:spLocks noGrp="1"/>
          </p:cNvSpPr>
          <p:nvPr>
            <p:ph type="title"/>
          </p:nvPr>
        </p:nvSpPr>
        <p:spPr/>
        <p:txBody>
          <a:bodyPr/>
          <a:lstStyle/>
          <a:p>
            <a:r>
              <a:rPr lang="en-US" dirty="0"/>
              <a:t>DSX Local </a:t>
            </a:r>
            <a:endParaRPr lang="en-GB" dirty="0"/>
          </a:p>
        </p:txBody>
      </p:sp>
      <p:sp>
        <p:nvSpPr>
          <p:cNvPr id="3" name="Content Placeholder 2">
            <a:extLst>
              <a:ext uri="{FF2B5EF4-FFF2-40B4-BE49-F238E27FC236}">
                <a16:creationId xmlns:a16="http://schemas.microsoft.com/office/drawing/2014/main" id="{50D6835B-FEEB-461C-97B0-6525179FFCA5}"/>
              </a:ext>
            </a:extLst>
          </p:cNvPr>
          <p:cNvSpPr>
            <a:spLocks noGrp="1"/>
          </p:cNvSpPr>
          <p:nvPr>
            <p:ph idx="1"/>
          </p:nvPr>
        </p:nvSpPr>
        <p:spPr/>
        <p:txBody>
          <a:bodyPr/>
          <a:lstStyle/>
          <a:p>
            <a:r>
              <a:rPr lang="en-US" dirty="0"/>
              <a:t>DSX is available both as a cloud offering or as a on-premises</a:t>
            </a:r>
          </a:p>
          <a:p>
            <a:pPr lvl="1"/>
            <a:r>
              <a:rPr lang="en-US" dirty="0"/>
              <a:t>This is the DSX Local product</a:t>
            </a:r>
          </a:p>
          <a:p>
            <a:r>
              <a:rPr lang="en-US" dirty="0"/>
              <a:t>DSX Local value proposition:</a:t>
            </a:r>
          </a:p>
          <a:p>
            <a:pPr lvl="1"/>
            <a:r>
              <a:rPr lang="en-US" dirty="0"/>
              <a:t>Provide a ready-to-run Data Science environment based on standards</a:t>
            </a:r>
          </a:p>
          <a:p>
            <a:pPr lvl="2"/>
            <a:r>
              <a:rPr lang="en-US" dirty="0" err="1"/>
              <a:t>Jupyter</a:t>
            </a:r>
            <a:r>
              <a:rPr lang="en-US" dirty="0"/>
              <a:t>, Zeppelin, Spark, R Studio, …</a:t>
            </a:r>
          </a:p>
          <a:p>
            <a:pPr lvl="2"/>
            <a:r>
              <a:rPr lang="en-US" dirty="0"/>
              <a:t>Remove the burden of managing an I/T infrastructure from DS team.</a:t>
            </a:r>
          </a:p>
          <a:p>
            <a:pPr lvl="1"/>
            <a:r>
              <a:rPr lang="en-US" dirty="0"/>
              <a:t>Efficiently manage collaboration across a Data Science team</a:t>
            </a:r>
          </a:p>
          <a:p>
            <a:pPr lvl="2"/>
            <a:r>
              <a:rPr lang="en-US" dirty="0"/>
              <a:t>Manage sharing of Data Processing cluster computing resources</a:t>
            </a:r>
          </a:p>
          <a:p>
            <a:pPr lvl="3"/>
            <a:r>
              <a:rPr lang="en-US" dirty="0"/>
              <a:t>Monitoring and resources allocation management</a:t>
            </a:r>
          </a:p>
          <a:p>
            <a:pPr lvl="3"/>
            <a:r>
              <a:rPr lang="en-US" dirty="0"/>
              <a:t>RAM, CPU, Storage, GPUs</a:t>
            </a:r>
          </a:p>
          <a:p>
            <a:pPr lvl="2"/>
            <a:r>
              <a:rPr lang="en-US" dirty="0"/>
              <a:t>Management of security, backups and resiliency</a:t>
            </a:r>
            <a:endParaRPr lang="en-GB" dirty="0"/>
          </a:p>
        </p:txBody>
      </p:sp>
    </p:spTree>
    <p:extLst>
      <p:ext uri="{BB962C8B-B14F-4D97-AF65-F5344CB8AC3E}">
        <p14:creationId xmlns:p14="http://schemas.microsoft.com/office/powerpoint/2010/main" val="3167985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Data Science Experience Local </a:t>
            </a:r>
            <a:r>
              <a:rPr lang="mr-IN" dirty="0"/>
              <a:t>–</a:t>
            </a:r>
            <a:r>
              <a:rPr lang="en-US" dirty="0"/>
              <a:t> Differentiation</a:t>
            </a:r>
          </a:p>
        </p:txBody>
      </p:sp>
      <p:sp>
        <p:nvSpPr>
          <p:cNvPr id="4" name="Content Placeholder 4"/>
          <p:cNvSpPr txBox="1">
            <a:spLocks/>
          </p:cNvSpPr>
          <p:nvPr/>
        </p:nvSpPr>
        <p:spPr bwMode="auto">
          <a:xfrm>
            <a:off x="228600" y="731254"/>
            <a:ext cx="8542338" cy="397853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normAutofit lnSpcReduction="10000"/>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rPr>
              <a:t>Build on Open Source with Value Adds</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Open Source: Apache Spark, </a:t>
            </a:r>
            <a:r>
              <a:rPr kumimoji="0" lang="en-US" sz="1800" b="0" i="1" u="none" strike="noStrike" kern="1200" cap="none" spc="0" normalizeH="0" baseline="0" noProof="0" dirty="0" err="1">
                <a:ln>
                  <a:noFill/>
                </a:ln>
                <a:solidFill>
                  <a:srgbClr val="000000">
                    <a:lumMod val="65000"/>
                    <a:lumOff val="35000"/>
                  </a:srgbClr>
                </a:solidFill>
                <a:effectLst/>
                <a:uLnTx/>
                <a:uFillTx/>
                <a:latin typeface="Arial" charset="0"/>
                <a:ea typeface="Arial" charset="0"/>
                <a:cs typeface="Arial" charset="0"/>
              </a:rPr>
              <a:t>Jupyter</a:t>
            </a: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 Zeppelin, R Studio and R, Python and Scala.</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Value Adds: SPSS, Decision Optimization and Streams</a:t>
            </a:r>
          </a:p>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rPr>
              <a:t>Applying AI to the process of doing AI</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IBM Machine Learning help data scientists to automatically build models, maintaining and retraining them when performance drops. </a:t>
            </a:r>
            <a:endPar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endParaRPr>
          </a:p>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rPr>
              <a:t>Operationalizing data science</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Model deployment and management</a:t>
            </a:r>
          </a:p>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rPr>
              <a:t>Managing hybrid workloads</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Train on cloud using weather and social media data and deploy locally</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1" u="none" strike="noStrike" kern="1200" cap="none" spc="0" normalizeH="0" baseline="0" noProof="0" dirty="0">
                <a:ln>
                  <a:noFill/>
                </a:ln>
                <a:solidFill>
                  <a:srgbClr val="000000">
                    <a:lumMod val="65000"/>
                    <a:lumOff val="35000"/>
                  </a:srgbClr>
                </a:solidFill>
                <a:effectLst/>
                <a:uLnTx/>
                <a:uFillTx/>
                <a:latin typeface="Arial" charset="0"/>
                <a:ea typeface="Arial" charset="0"/>
                <a:cs typeface="Arial" charset="0"/>
              </a:rPr>
              <a:t>Train locally using proprietary data and deploy on cloud for public access</a:t>
            </a:r>
          </a:p>
        </p:txBody>
      </p:sp>
    </p:spTree>
    <p:extLst>
      <p:ext uri="{BB962C8B-B14F-4D97-AF65-F5344CB8AC3E}">
        <p14:creationId xmlns:p14="http://schemas.microsoft.com/office/powerpoint/2010/main" val="1338498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Data Science Experience </a:t>
            </a:r>
            <a:r>
              <a:rPr lang="mr-IN" dirty="0"/>
              <a:t>–</a:t>
            </a:r>
            <a:r>
              <a:rPr lang="en-US" dirty="0"/>
              <a:t> Why Local?</a:t>
            </a:r>
          </a:p>
        </p:txBody>
      </p:sp>
      <p:sp>
        <p:nvSpPr>
          <p:cNvPr id="5" name="Content Placeholder 4"/>
          <p:cNvSpPr txBox="1">
            <a:spLocks/>
          </p:cNvSpPr>
          <p:nvPr/>
        </p:nvSpPr>
        <p:spPr bwMode="auto">
          <a:xfrm>
            <a:off x="228600" y="731254"/>
            <a:ext cx="5464320" cy="397853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normAutofit fontScale="92500" lnSpcReduction="10000"/>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rPr>
              <a:t>While organizations are increasingly embracing the public cloud, many require analytics operating locally within their firewall.</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mn-cs"/>
              </a:rPr>
              <a:t>Sensitivity and security of corporate data</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mn-cs"/>
              </a:rPr>
              <a:t>Bring data science to enterprise data</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mn-cs"/>
              </a:rPr>
              <a:t>Performance from low latency, local data access</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mn-cs"/>
              </a:rPr>
              <a:t>Industry specific security requirements</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mn-cs"/>
              </a:rPr>
              <a:t>Managed open source innovation</a:t>
            </a:r>
          </a:p>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endPar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endParaRPr>
          </a:p>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rPr>
              <a:t>DSX Local complements public capabilities and allows for IBM differentiation and hybrid use cases and deployment options</a:t>
            </a:r>
          </a:p>
        </p:txBody>
      </p:sp>
      <p:grpSp>
        <p:nvGrpSpPr>
          <p:cNvPr id="6" name="Group 5"/>
          <p:cNvGrpSpPr/>
          <p:nvPr/>
        </p:nvGrpSpPr>
        <p:grpSpPr>
          <a:xfrm>
            <a:off x="5591319" y="3262489"/>
            <a:ext cx="1378704" cy="1290653"/>
            <a:chOff x="5472572" y="251734"/>
            <a:chExt cx="4174605" cy="3607683"/>
          </a:xfrm>
        </p:grpSpPr>
        <p:pic>
          <p:nvPicPr>
            <p:cNvPr id="7" name="Picture 6" descr="Image result for cloud 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74" b="89874" l="5065" r="96527"/>
                      </a14:imgEffect>
                    </a14:imgLayer>
                  </a14:imgProps>
                </a:ext>
                <a:ext uri="{28A0092B-C50C-407E-A947-70E740481C1C}">
                  <a14:useLocalDpi xmlns:a14="http://schemas.microsoft.com/office/drawing/2010/main" val="0"/>
                </a:ext>
              </a:extLst>
            </a:blip>
            <a:srcRect/>
            <a:stretch>
              <a:fillRect/>
            </a:stretch>
          </p:blipFill>
          <p:spPr bwMode="auto">
            <a:xfrm>
              <a:off x="5472572" y="251734"/>
              <a:ext cx="4174605" cy="36076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ackgroundRemoval t="20280" b="33427" l="44679" r="56025">
                          <a14:foregroundMark x1="51979" y1="25594" x2="51979" y2="25594"/>
                        </a14:backgroundRemoval>
                      </a14:imgEffect>
                    </a14:imgLayer>
                  </a14:imgProps>
                </a:ext>
              </a:extLst>
            </a:blip>
            <a:srcRect l="44460" t="19925" r="43665" b="66676"/>
            <a:stretch/>
          </p:blipFill>
          <p:spPr>
            <a:xfrm>
              <a:off x="6553906" y="1393283"/>
              <a:ext cx="1739171" cy="1234039"/>
            </a:xfrm>
            <a:prstGeom prst="rect">
              <a:avLst/>
            </a:prstGeom>
          </p:spPr>
        </p:pic>
      </p:grpSp>
      <p:grpSp>
        <p:nvGrpSpPr>
          <p:cNvPr id="9" name="Group 8"/>
          <p:cNvGrpSpPr/>
          <p:nvPr/>
        </p:nvGrpSpPr>
        <p:grpSpPr>
          <a:xfrm>
            <a:off x="7690805" y="3276622"/>
            <a:ext cx="1472598" cy="1272368"/>
            <a:chOff x="972515" y="333106"/>
            <a:chExt cx="4174605" cy="3607683"/>
          </a:xfrm>
        </p:grpSpPr>
        <p:pic>
          <p:nvPicPr>
            <p:cNvPr id="10" name="Picture 2" descr="Image result for cloud 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74" b="89874" l="5065" r="96527"/>
                      </a14:imgEffect>
                    </a14:imgLayer>
                  </a14:imgProps>
                </a:ext>
                <a:ext uri="{28A0092B-C50C-407E-A947-70E740481C1C}">
                  <a14:useLocalDpi xmlns:a14="http://schemas.microsoft.com/office/drawing/2010/main" val="0"/>
                </a:ext>
              </a:extLst>
            </a:blip>
            <a:srcRect/>
            <a:stretch>
              <a:fillRect/>
            </a:stretch>
          </p:blipFill>
          <p:spPr bwMode="auto">
            <a:xfrm>
              <a:off x="972515" y="333106"/>
              <a:ext cx="4174605" cy="36076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46273" y="1277747"/>
              <a:ext cx="1627088" cy="1627088"/>
            </a:xfrm>
            <a:prstGeom prst="rect">
              <a:avLst/>
            </a:prstGeom>
          </p:spPr>
        </p:pic>
      </p:grpSp>
      <p:cxnSp>
        <p:nvCxnSpPr>
          <p:cNvPr id="12" name="Straight Arrow Connector 11"/>
          <p:cNvCxnSpPr>
            <a:stCxn id="7" idx="3"/>
            <a:endCxn id="10" idx="1"/>
          </p:cNvCxnSpPr>
          <p:nvPr/>
        </p:nvCxnSpPr>
        <p:spPr>
          <a:xfrm>
            <a:off x="6970023" y="3907816"/>
            <a:ext cx="720782" cy="4990"/>
          </a:xfrm>
          <a:prstGeom prst="straightConnector1">
            <a:avLst/>
          </a:prstGeom>
          <a:ln w="50800">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011965" y="4318946"/>
            <a:ext cx="830278" cy="300082"/>
          </a:xfrm>
          <a:prstGeom prst="rect">
            <a:avLst/>
          </a:prstGeom>
          <a:noFill/>
        </p:spPr>
        <p:txBody>
          <a:bodyPr wrap="square"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3BC9">
                    <a:lumMod val="60000"/>
                    <a:lumOff val="40000"/>
                  </a:srgbClr>
                </a:solidFill>
                <a:effectLst/>
                <a:uLnTx/>
                <a:uFillTx/>
                <a:latin typeface="Arial"/>
                <a:ea typeface="+mn-ea"/>
                <a:cs typeface="+mn-cs"/>
              </a:rPr>
              <a:t>Public</a:t>
            </a:r>
            <a:endParaRPr kumimoji="0" lang="en-US" sz="1350" b="1" i="0" u="none" strike="noStrike" kern="1200" cap="none" spc="0" normalizeH="0" baseline="0" noProof="0" dirty="0">
              <a:ln>
                <a:noFill/>
              </a:ln>
              <a:solidFill>
                <a:srgbClr val="003BC9">
                  <a:lumMod val="60000"/>
                  <a:lumOff val="40000"/>
                </a:srgbClr>
              </a:solidFill>
              <a:effectLst/>
              <a:uLnTx/>
              <a:uFillTx/>
              <a:latin typeface="Arial"/>
              <a:ea typeface="+mn-ea"/>
              <a:cs typeface="+mn-cs"/>
            </a:endParaRPr>
          </a:p>
        </p:txBody>
      </p:sp>
      <p:sp>
        <p:nvSpPr>
          <p:cNvPr id="14" name="TextBox 13"/>
          <p:cNvSpPr txBox="1"/>
          <p:nvPr/>
        </p:nvSpPr>
        <p:spPr>
          <a:xfrm>
            <a:off x="5822922" y="4318010"/>
            <a:ext cx="915497" cy="300082"/>
          </a:xfrm>
          <a:prstGeom prst="rect">
            <a:avLst/>
          </a:prstGeom>
          <a:noFill/>
        </p:spPr>
        <p:txBody>
          <a:bodyPr wrap="square"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3BC9">
                    <a:lumMod val="60000"/>
                    <a:lumOff val="40000"/>
                  </a:srgbClr>
                </a:solidFill>
                <a:effectLst/>
                <a:uLnTx/>
                <a:uFillTx/>
                <a:latin typeface="Arial"/>
                <a:ea typeface="+mn-ea"/>
                <a:cs typeface="+mn-cs"/>
              </a:rPr>
              <a:t>Private</a:t>
            </a:r>
          </a:p>
        </p:txBody>
      </p:sp>
      <p:pic>
        <p:nvPicPr>
          <p:cNvPr id="15" name="Picture 1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72141" y="1000163"/>
            <a:ext cx="1767984" cy="1275052"/>
          </a:xfrm>
          <a:prstGeom prst="rect">
            <a:avLst/>
          </a:prstGeom>
        </p:spPr>
      </p:pic>
      <p:sp>
        <p:nvSpPr>
          <p:cNvPr id="16" name="TextBox 15"/>
          <p:cNvSpPr txBox="1"/>
          <p:nvPr/>
        </p:nvSpPr>
        <p:spPr>
          <a:xfrm>
            <a:off x="6564850" y="2336204"/>
            <a:ext cx="1382565" cy="300082"/>
          </a:xfrm>
          <a:prstGeom prst="rect">
            <a:avLst/>
          </a:prstGeom>
          <a:noFill/>
        </p:spPr>
        <p:txBody>
          <a:bodyPr wrap="square"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3BC9">
                    <a:lumMod val="60000"/>
                    <a:lumOff val="40000"/>
                  </a:srgbClr>
                </a:solidFill>
                <a:effectLst/>
                <a:uLnTx/>
                <a:uFillTx/>
                <a:latin typeface="Arial"/>
                <a:ea typeface="+mn-ea"/>
                <a:cs typeface="+mn-cs"/>
              </a:rPr>
              <a:t>On-Premises</a:t>
            </a:r>
            <a:endParaRPr kumimoji="0" lang="en-US" sz="1350" b="1" i="0" u="none" strike="noStrike" kern="1200" cap="none" spc="0" normalizeH="0" baseline="0" noProof="0" dirty="0">
              <a:ln>
                <a:noFill/>
              </a:ln>
              <a:solidFill>
                <a:srgbClr val="003BC9">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442092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DSX Local Architecture</a:t>
            </a:r>
          </a:p>
        </p:txBody>
      </p:sp>
      <p:sp>
        <p:nvSpPr>
          <p:cNvPr id="3" name="TextBox 2"/>
          <p:cNvSpPr txBox="1"/>
          <p:nvPr/>
        </p:nvSpPr>
        <p:spPr>
          <a:xfrm>
            <a:off x="1408820" y="1793212"/>
            <a:ext cx="516169" cy="305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900" b="1" kern="0" dirty="0">
                <a:solidFill>
                  <a:srgbClr val="000000"/>
                </a:solidFill>
                <a:latin typeface="Helvetica Light"/>
                <a:ea typeface="Helvetica Light"/>
                <a:cs typeface="Helvetica Light"/>
                <a:sym typeface="Helvetica Light"/>
              </a:rPr>
              <a:t>Customer</a:t>
            </a:r>
          </a:p>
          <a:p>
            <a:pPr algn="ctr" defTabSz="232172" hangingPunct="0"/>
            <a:r>
              <a:rPr lang="en-US" sz="900" b="1" kern="0" dirty="0">
                <a:solidFill>
                  <a:srgbClr val="000000"/>
                </a:solidFill>
                <a:latin typeface="Helvetica Light"/>
                <a:ea typeface="Helvetica Light"/>
                <a:cs typeface="Helvetica Light"/>
                <a:sym typeface="Helvetica Light"/>
              </a:rPr>
              <a:t>Systems</a:t>
            </a:r>
          </a:p>
        </p:txBody>
      </p:sp>
      <p:sp>
        <p:nvSpPr>
          <p:cNvPr id="4" name="TextBox 3"/>
          <p:cNvSpPr txBox="1"/>
          <p:nvPr/>
        </p:nvSpPr>
        <p:spPr>
          <a:xfrm>
            <a:off x="1399108" y="2169342"/>
            <a:ext cx="577083" cy="305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900" b="1" kern="0" dirty="0">
                <a:solidFill>
                  <a:srgbClr val="000000"/>
                </a:solidFill>
                <a:latin typeface="Helvetica Light"/>
                <a:ea typeface="Helvetica Light"/>
                <a:cs typeface="Helvetica Light"/>
                <a:sym typeface="Helvetica Light"/>
              </a:rPr>
              <a:t>DSX Local </a:t>
            </a:r>
          </a:p>
          <a:p>
            <a:pPr algn="ctr" defTabSz="232172" hangingPunct="0"/>
            <a:r>
              <a:rPr lang="en-US" sz="900" b="1" kern="0" dirty="0">
                <a:solidFill>
                  <a:srgbClr val="000000"/>
                </a:solidFill>
                <a:latin typeface="Helvetica Light"/>
                <a:ea typeface="Helvetica Light"/>
                <a:cs typeface="Helvetica Light"/>
                <a:sym typeface="Helvetica Light"/>
              </a:rPr>
              <a:t>Cluster</a:t>
            </a:r>
          </a:p>
        </p:txBody>
      </p:sp>
      <p:sp>
        <p:nvSpPr>
          <p:cNvPr id="5" name="Rectangle 4"/>
          <p:cNvSpPr/>
          <p:nvPr/>
        </p:nvSpPr>
        <p:spPr>
          <a:xfrm>
            <a:off x="5999201" y="1231755"/>
            <a:ext cx="636743" cy="561581"/>
          </a:xfrm>
          <a:prstGeom prst="rect">
            <a:avLst/>
          </a:prstGeom>
          <a:ln/>
          <a:effectLst>
            <a:outerShdw blurRad="50800" dist="12700" rotWithShape="0">
              <a:srgbClr val="000000">
                <a:alpha val="50000"/>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675" b="1" kern="0" dirty="0">
                <a:solidFill>
                  <a:srgbClr val="FF0000"/>
                </a:solidFill>
                <a:latin typeface="Helvetica Light"/>
                <a:sym typeface="Helvetica Light"/>
              </a:rPr>
              <a:t>Relational Data Stores</a:t>
            </a:r>
          </a:p>
        </p:txBody>
      </p:sp>
      <p:sp>
        <p:nvSpPr>
          <p:cNvPr id="6" name="TextBox 5"/>
          <p:cNvSpPr txBox="1"/>
          <p:nvPr/>
        </p:nvSpPr>
        <p:spPr>
          <a:xfrm>
            <a:off x="5991153" y="1603969"/>
            <a:ext cx="644791" cy="184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spAutoFit/>
          </a:bodyPr>
          <a:lstStyle/>
          <a:p>
            <a:pPr algn="ctr" defTabSz="232172" hangingPunct="0"/>
            <a:r>
              <a:rPr lang="en-US" sz="506" kern="0" dirty="0">
                <a:solidFill>
                  <a:srgbClr val="FF0000"/>
                </a:solidFill>
                <a:latin typeface="Helvetica Light"/>
                <a:ea typeface="Helvetica Light"/>
                <a:cs typeface="Helvetica Light"/>
                <a:sym typeface="Helvetica Light"/>
              </a:rPr>
              <a:t>(DB2,Oracle</a:t>
            </a:r>
            <a:r>
              <a:rPr lang="en-US" sz="506" kern="0">
                <a:solidFill>
                  <a:srgbClr val="FF0000"/>
                </a:solidFill>
                <a:latin typeface="Helvetica Light"/>
                <a:ea typeface="Helvetica Light"/>
                <a:cs typeface="Helvetica Light"/>
                <a:sym typeface="Helvetica Light"/>
              </a:rPr>
              <a:t>, Teradata, etc.)</a:t>
            </a:r>
          </a:p>
        </p:txBody>
      </p:sp>
      <p:sp>
        <p:nvSpPr>
          <p:cNvPr id="7" name="Rectangle 6"/>
          <p:cNvSpPr/>
          <p:nvPr/>
        </p:nvSpPr>
        <p:spPr>
          <a:xfrm>
            <a:off x="3751135" y="1231632"/>
            <a:ext cx="636743" cy="5615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675" b="1" kern="0" dirty="0">
                <a:solidFill>
                  <a:srgbClr val="FF0000"/>
                </a:solidFill>
                <a:latin typeface="Helvetica Light"/>
                <a:sym typeface="Helvetica Light"/>
              </a:rPr>
              <a:t>LDAP/AD</a:t>
            </a:r>
          </a:p>
          <a:p>
            <a:pPr algn="ctr" defTabSz="232172" hangingPunct="0"/>
            <a:r>
              <a:rPr lang="en-US" sz="450" kern="0" dirty="0">
                <a:solidFill>
                  <a:srgbClr val="FF0000"/>
                </a:solidFill>
                <a:latin typeface="Helvetica Light"/>
                <a:sym typeface="Helvetica Light"/>
              </a:rPr>
              <a:t>(Authentication)</a:t>
            </a:r>
            <a:endParaRPr lang="en-US" sz="675" b="1" kern="0" baseline="30000" dirty="0">
              <a:solidFill>
                <a:srgbClr val="FF0000"/>
              </a:solidFill>
              <a:latin typeface="Helvetica Light"/>
              <a:sym typeface="Helvetica Light"/>
            </a:endParaRPr>
          </a:p>
        </p:txBody>
      </p:sp>
      <p:sp>
        <p:nvSpPr>
          <p:cNvPr id="8" name="Rectangle 7"/>
          <p:cNvSpPr/>
          <p:nvPr/>
        </p:nvSpPr>
        <p:spPr>
          <a:xfrm>
            <a:off x="5200297" y="1231632"/>
            <a:ext cx="636743" cy="5615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675" b="1" kern="0" dirty="0">
                <a:solidFill>
                  <a:srgbClr val="FF0000"/>
                </a:solidFill>
                <a:latin typeface="Helvetica Light"/>
                <a:sym typeface="Helvetica Light"/>
              </a:rPr>
              <a:t>Spark </a:t>
            </a:r>
          </a:p>
          <a:p>
            <a:pPr algn="ctr" defTabSz="232172" hangingPunct="0"/>
            <a:r>
              <a:rPr lang="en-US" sz="675" b="1" kern="0" dirty="0">
                <a:solidFill>
                  <a:srgbClr val="FF0000"/>
                </a:solidFill>
                <a:latin typeface="Helvetica Light"/>
                <a:sym typeface="Helvetica Light"/>
              </a:rPr>
              <a:t>Cluster</a:t>
            </a:r>
          </a:p>
          <a:p>
            <a:pPr algn="ctr" defTabSz="232172" hangingPunct="0"/>
            <a:r>
              <a:rPr lang="en-US" sz="450" kern="0" dirty="0">
                <a:solidFill>
                  <a:srgbClr val="FF0000"/>
                </a:solidFill>
                <a:latin typeface="Helvetica Light"/>
                <a:sym typeface="Helvetica Light"/>
              </a:rPr>
              <a:t>(with Livy)</a:t>
            </a:r>
            <a:endParaRPr lang="en-US" sz="675" b="1" kern="0" dirty="0">
              <a:solidFill>
                <a:srgbClr val="FF0000"/>
              </a:solidFill>
              <a:latin typeface="Helvetica Light"/>
              <a:sym typeface="Helvetica Light"/>
            </a:endParaRPr>
          </a:p>
          <a:p>
            <a:pPr algn="ctr" defTabSz="232172" hangingPunct="0"/>
            <a:endParaRPr lang="en-US" sz="675" b="1" kern="0" baseline="30000" dirty="0">
              <a:solidFill>
                <a:srgbClr val="FF0000"/>
              </a:solidFill>
              <a:latin typeface="Helvetica Light"/>
              <a:sym typeface="Helvetica Light"/>
            </a:endParaRPr>
          </a:p>
        </p:txBody>
      </p:sp>
      <p:sp>
        <p:nvSpPr>
          <p:cNvPr id="9" name="Rectangle 8"/>
          <p:cNvSpPr/>
          <p:nvPr/>
        </p:nvSpPr>
        <p:spPr>
          <a:xfrm>
            <a:off x="6812926" y="1231632"/>
            <a:ext cx="636743" cy="5615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675" b="1" kern="0" dirty="0">
                <a:solidFill>
                  <a:srgbClr val="FF0000"/>
                </a:solidFill>
                <a:latin typeface="Helvetica Light"/>
                <a:sym typeface="Helvetica Light"/>
              </a:rPr>
              <a:t>Hadoop</a:t>
            </a:r>
          </a:p>
          <a:p>
            <a:pPr algn="ctr" defTabSz="232172" hangingPunct="0"/>
            <a:r>
              <a:rPr lang="en-US" sz="450" kern="0" dirty="0">
                <a:solidFill>
                  <a:srgbClr val="FF0000"/>
                </a:solidFill>
                <a:latin typeface="Helvetica Light"/>
                <a:sym typeface="Helvetica Light"/>
              </a:rPr>
              <a:t>(HDFS, Hive, IBM Big SQL)</a:t>
            </a:r>
            <a:endParaRPr lang="en-US" sz="675" b="1" kern="0" baseline="30000" dirty="0">
              <a:solidFill>
                <a:srgbClr val="FF0000"/>
              </a:solidFill>
              <a:latin typeface="Helvetica Light"/>
              <a:sym typeface="Helvetica Light"/>
            </a:endParaRPr>
          </a:p>
        </p:txBody>
      </p:sp>
      <p:sp>
        <p:nvSpPr>
          <p:cNvPr id="44" name="Rectangle 43"/>
          <p:cNvSpPr/>
          <p:nvPr/>
        </p:nvSpPr>
        <p:spPr>
          <a:xfrm>
            <a:off x="1950034" y="2873548"/>
            <a:ext cx="570035" cy="262527"/>
          </a:xfrm>
          <a:prstGeom prst="rect">
            <a:avLst/>
          </a:prstGeom>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Download </a:t>
            </a:r>
          </a:p>
          <a:p>
            <a:pPr algn="ctr" defTabSz="232172" hangingPunct="0"/>
            <a:r>
              <a:rPr lang="en-US" sz="563" kern="0" dirty="0">
                <a:solidFill>
                  <a:srgbClr val="FFFFFF"/>
                </a:solidFill>
                <a:latin typeface="Helvetica Light"/>
                <a:sym typeface="Helvetica Light"/>
              </a:rPr>
              <a:t>&amp; Go</a:t>
            </a:r>
            <a:endParaRPr lang="en-US" sz="563" kern="0" baseline="30000" dirty="0">
              <a:solidFill>
                <a:srgbClr val="FFFFFF"/>
              </a:solidFill>
              <a:latin typeface="Helvetica Light"/>
              <a:sym typeface="Helvetica Light"/>
            </a:endParaRPr>
          </a:p>
        </p:txBody>
      </p:sp>
      <p:sp>
        <p:nvSpPr>
          <p:cNvPr id="45" name="Rectangle 44"/>
          <p:cNvSpPr/>
          <p:nvPr/>
        </p:nvSpPr>
        <p:spPr>
          <a:xfrm>
            <a:off x="1944901" y="3374615"/>
            <a:ext cx="570035" cy="262527"/>
          </a:xfrm>
          <a:prstGeom prst="rect">
            <a:avLst/>
          </a:prstGeom>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Updates</a:t>
            </a:r>
            <a:endParaRPr lang="en-US" sz="563" kern="0" baseline="30000" dirty="0">
              <a:solidFill>
                <a:srgbClr val="FFFFFF"/>
              </a:solidFill>
              <a:latin typeface="Helvetica Light"/>
              <a:sym typeface="Helvetica Light"/>
            </a:endParaRPr>
          </a:p>
        </p:txBody>
      </p:sp>
      <p:grpSp>
        <p:nvGrpSpPr>
          <p:cNvPr id="48" name="Group 47"/>
          <p:cNvGrpSpPr/>
          <p:nvPr/>
        </p:nvGrpSpPr>
        <p:grpSpPr>
          <a:xfrm>
            <a:off x="2647395" y="2288524"/>
            <a:ext cx="3996605" cy="1841649"/>
            <a:chOff x="3329706" y="5600501"/>
            <a:chExt cx="14210148" cy="6548084"/>
          </a:xfrm>
        </p:grpSpPr>
        <p:sp>
          <p:nvSpPr>
            <p:cNvPr id="46" name="Rounded Rectangle 45"/>
            <p:cNvSpPr/>
            <p:nvPr/>
          </p:nvSpPr>
          <p:spPr>
            <a:xfrm>
              <a:off x="3329706" y="5600501"/>
              <a:ext cx="14210148" cy="6548084"/>
            </a:xfrm>
            <a:prstGeom prst="roundRect">
              <a:avLst>
                <a:gd name="adj" fmla="val 5896"/>
              </a:avLst>
            </a:prstGeom>
            <a:solidFill>
              <a:schemeClr val="accent1">
                <a:lumMod val="20000"/>
                <a:lumOff val="80000"/>
                <a:alpha val="72000"/>
              </a:schemeClr>
            </a:solidFill>
            <a:ln>
              <a:solidFill>
                <a:schemeClr val="accent1">
                  <a:shade val="95000"/>
                  <a:satMod val="104999"/>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grpSp>
          <p:nvGrpSpPr>
            <p:cNvPr id="19" name="Group 18"/>
            <p:cNvGrpSpPr/>
            <p:nvPr/>
          </p:nvGrpSpPr>
          <p:grpSpPr>
            <a:xfrm>
              <a:off x="4783368" y="6127669"/>
              <a:ext cx="2533438" cy="5717941"/>
              <a:chOff x="2964838" y="6127668"/>
              <a:chExt cx="2533438" cy="5717941"/>
            </a:xfrm>
            <a:solidFill>
              <a:schemeClr val="accent3">
                <a:lumMod val="40000"/>
                <a:lumOff val="60000"/>
              </a:schemeClr>
            </a:solidFill>
          </p:grpSpPr>
          <p:sp>
            <p:nvSpPr>
              <p:cNvPr id="13" name="Rounded Rectangle 12"/>
              <p:cNvSpPr/>
              <p:nvPr/>
            </p:nvSpPr>
            <p:spPr>
              <a:xfrm>
                <a:off x="3391279" y="6127668"/>
                <a:ext cx="2106997" cy="5460643"/>
              </a:xfrm>
              <a:prstGeom prst="roundRect">
                <a:avLst>
                  <a:gd name="adj" fmla="val 5896"/>
                </a:avLst>
              </a:prstGeom>
              <a:grp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14" name="Rounded Rectangle 13"/>
              <p:cNvSpPr/>
              <p:nvPr/>
            </p:nvSpPr>
            <p:spPr>
              <a:xfrm>
                <a:off x="3187419" y="6256317"/>
                <a:ext cx="2106997" cy="5460643"/>
              </a:xfrm>
              <a:prstGeom prst="roundRect">
                <a:avLst>
                  <a:gd name="adj" fmla="val 5896"/>
                </a:avLst>
              </a:prstGeom>
              <a:grp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15" name="Rounded Rectangle 14"/>
              <p:cNvSpPr/>
              <p:nvPr/>
            </p:nvSpPr>
            <p:spPr>
              <a:xfrm>
                <a:off x="2964838" y="6384966"/>
                <a:ext cx="2106997" cy="5460643"/>
              </a:xfrm>
              <a:prstGeom prst="roundRect">
                <a:avLst>
                  <a:gd name="adj" fmla="val 5896"/>
                </a:avLst>
              </a:prstGeom>
              <a:grp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grpSp>
        <p:sp>
          <p:nvSpPr>
            <p:cNvPr id="16" name="Rectangle 15"/>
            <p:cNvSpPr/>
            <p:nvPr/>
          </p:nvSpPr>
          <p:spPr>
            <a:xfrm>
              <a:off x="4949006" y="7676183"/>
              <a:ext cx="1775719" cy="933427"/>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Admin Dashboards</a:t>
              </a:r>
              <a:endParaRPr lang="en-US" sz="563" kern="0" baseline="30000" dirty="0">
                <a:solidFill>
                  <a:srgbClr val="FFFFFF"/>
                </a:solidFill>
                <a:latin typeface="Helvetica Light"/>
                <a:sym typeface="Helvetica Light"/>
              </a:endParaRPr>
            </a:p>
          </p:txBody>
        </p:sp>
        <p:sp>
          <p:nvSpPr>
            <p:cNvPr id="17" name="Rectangle 16"/>
            <p:cNvSpPr/>
            <p:nvPr/>
          </p:nvSpPr>
          <p:spPr>
            <a:xfrm>
              <a:off x="4949005" y="8738259"/>
              <a:ext cx="1775719" cy="933427"/>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a:solidFill>
                    <a:srgbClr val="FFFFFF"/>
                  </a:solidFill>
                  <a:latin typeface="Helvetica Light"/>
                  <a:sym typeface="Helvetica Light"/>
                </a:rPr>
                <a:t>Metering </a:t>
              </a:r>
            </a:p>
            <a:p>
              <a:pPr algn="ctr" defTabSz="232172" hangingPunct="0"/>
              <a:r>
                <a:rPr lang="en-US" sz="563" kern="0" dirty="0">
                  <a:solidFill>
                    <a:srgbClr val="FFFFFF"/>
                  </a:solidFill>
                  <a:latin typeface="Helvetica Light"/>
                  <a:sym typeface="Helvetica Light"/>
                </a:rPr>
                <a:t>Monitoring</a:t>
              </a:r>
              <a:endParaRPr lang="en-US" sz="563" kern="0" baseline="30000" dirty="0">
                <a:solidFill>
                  <a:srgbClr val="FFFFFF"/>
                </a:solidFill>
                <a:latin typeface="Helvetica Light"/>
                <a:sym typeface="Helvetica Light"/>
              </a:endParaRPr>
            </a:p>
          </p:txBody>
        </p:sp>
        <p:sp>
          <p:nvSpPr>
            <p:cNvPr id="18" name="Rectangle 17"/>
            <p:cNvSpPr/>
            <p:nvPr/>
          </p:nvSpPr>
          <p:spPr>
            <a:xfrm>
              <a:off x="4949004" y="9800335"/>
              <a:ext cx="1775719" cy="1654628"/>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Kubernetes</a:t>
              </a:r>
            </a:p>
            <a:p>
              <a:pPr algn="ctr" defTabSz="232172" hangingPunct="0"/>
              <a:r>
                <a:rPr lang="en-US" sz="563" kern="0" dirty="0">
                  <a:solidFill>
                    <a:srgbClr val="FFFFFF"/>
                  </a:solidFill>
                  <a:latin typeface="Helvetica Light"/>
                  <a:sym typeface="Helvetica Light"/>
                </a:rPr>
                <a:t>Master Components</a:t>
              </a:r>
              <a:endParaRPr lang="en-US" sz="563" kern="0" baseline="30000" dirty="0">
                <a:solidFill>
                  <a:srgbClr val="FFFFFF"/>
                </a:solidFill>
                <a:latin typeface="Helvetica Light"/>
                <a:sym typeface="Helvetica Light"/>
              </a:endParaRPr>
            </a:p>
          </p:txBody>
        </p:sp>
        <p:sp>
          <p:nvSpPr>
            <p:cNvPr id="20" name="TextBox 19"/>
            <p:cNvSpPr txBox="1"/>
            <p:nvPr/>
          </p:nvSpPr>
          <p:spPr>
            <a:xfrm>
              <a:off x="5218463" y="6546613"/>
              <a:ext cx="1236810" cy="964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788" b="1" kern="0" dirty="0">
                  <a:solidFill>
                    <a:srgbClr val="000000"/>
                  </a:solidFill>
                  <a:latin typeface="Helvetica Light"/>
                  <a:ea typeface="Helvetica Light"/>
                  <a:cs typeface="Helvetica Light"/>
                  <a:sym typeface="Helvetica Light"/>
                </a:rPr>
                <a:t>Control</a:t>
              </a:r>
            </a:p>
            <a:p>
              <a:pPr algn="ctr" defTabSz="232172" hangingPunct="0"/>
              <a:r>
                <a:rPr lang="en-US" sz="788" b="1" kern="0" dirty="0">
                  <a:solidFill>
                    <a:srgbClr val="000000"/>
                  </a:solidFill>
                  <a:latin typeface="Helvetica Light"/>
                  <a:ea typeface="Helvetica Light"/>
                  <a:cs typeface="Helvetica Light"/>
                  <a:sym typeface="Helvetica Light"/>
                </a:rPr>
                <a:t>nodes</a:t>
              </a:r>
            </a:p>
          </p:txBody>
        </p:sp>
        <p:sp>
          <p:nvSpPr>
            <p:cNvPr id="22" name="Rounded Rectangle 21"/>
            <p:cNvSpPr/>
            <p:nvPr/>
          </p:nvSpPr>
          <p:spPr>
            <a:xfrm>
              <a:off x="8141147" y="6127669"/>
              <a:ext cx="5665151" cy="5527572"/>
            </a:xfrm>
            <a:prstGeom prst="roundRect">
              <a:avLst>
                <a:gd name="adj" fmla="val 5896"/>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23" name="Rounded Rectangle 22"/>
            <p:cNvSpPr/>
            <p:nvPr/>
          </p:nvSpPr>
          <p:spPr>
            <a:xfrm>
              <a:off x="7949280" y="6257895"/>
              <a:ext cx="5665151" cy="5527572"/>
            </a:xfrm>
            <a:prstGeom prst="roundRect">
              <a:avLst>
                <a:gd name="adj" fmla="val 5896"/>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24" name="Rounded Rectangle 23"/>
            <p:cNvSpPr/>
            <p:nvPr/>
          </p:nvSpPr>
          <p:spPr>
            <a:xfrm>
              <a:off x="7718953" y="6388121"/>
              <a:ext cx="5665151" cy="5527572"/>
            </a:xfrm>
            <a:prstGeom prst="roundRect">
              <a:avLst>
                <a:gd name="adj" fmla="val 5896"/>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25" name="TextBox 24"/>
            <p:cNvSpPr txBox="1"/>
            <p:nvPr/>
          </p:nvSpPr>
          <p:spPr>
            <a:xfrm>
              <a:off x="9787785" y="6384739"/>
              <a:ext cx="1527488" cy="964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788" b="1" kern="0" dirty="0">
                  <a:solidFill>
                    <a:srgbClr val="000000"/>
                  </a:solidFill>
                  <a:latin typeface="Helvetica Light"/>
                  <a:ea typeface="Helvetica Light"/>
                  <a:cs typeface="Helvetica Light"/>
                  <a:sym typeface="Helvetica Light"/>
                </a:rPr>
                <a:t>Compute</a:t>
              </a:r>
            </a:p>
            <a:p>
              <a:pPr algn="ctr" defTabSz="232172" hangingPunct="0"/>
              <a:r>
                <a:rPr lang="en-US" sz="788" b="1" kern="0" dirty="0">
                  <a:solidFill>
                    <a:srgbClr val="000000"/>
                  </a:solidFill>
                  <a:latin typeface="Helvetica Light"/>
                  <a:ea typeface="Helvetica Light"/>
                  <a:cs typeface="Helvetica Light"/>
                  <a:sym typeface="Helvetica Light"/>
                </a:rPr>
                <a:t>nodes</a:t>
              </a:r>
            </a:p>
          </p:txBody>
        </p:sp>
        <p:sp>
          <p:nvSpPr>
            <p:cNvPr id="27" name="Rectangle 26"/>
            <p:cNvSpPr/>
            <p:nvPr/>
          </p:nvSpPr>
          <p:spPr>
            <a:xfrm>
              <a:off x="8084260" y="7676184"/>
              <a:ext cx="4934534" cy="91419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DSX UI Services</a:t>
              </a:r>
              <a:endParaRPr lang="en-US" sz="563" kern="0" baseline="30000" dirty="0">
                <a:solidFill>
                  <a:srgbClr val="FFFFFF"/>
                </a:solidFill>
                <a:latin typeface="Helvetica Light"/>
                <a:sym typeface="Helvetica Light"/>
              </a:endParaRPr>
            </a:p>
          </p:txBody>
        </p:sp>
        <p:sp>
          <p:nvSpPr>
            <p:cNvPr id="28" name="Rectangle 27"/>
            <p:cNvSpPr/>
            <p:nvPr/>
          </p:nvSpPr>
          <p:spPr>
            <a:xfrm>
              <a:off x="8084260" y="8815862"/>
              <a:ext cx="1571487" cy="98129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Jupyter Notebook Service</a:t>
              </a:r>
              <a:endParaRPr lang="en-US" sz="563" kern="0" baseline="30000" dirty="0">
                <a:solidFill>
                  <a:srgbClr val="FFFFFF"/>
                </a:solidFill>
                <a:latin typeface="Helvetica Light"/>
                <a:sym typeface="Helvetica Light"/>
              </a:endParaRPr>
            </a:p>
          </p:txBody>
        </p:sp>
        <p:sp>
          <p:nvSpPr>
            <p:cNvPr id="29" name="Rectangle 28"/>
            <p:cNvSpPr/>
            <p:nvPr/>
          </p:nvSpPr>
          <p:spPr>
            <a:xfrm>
              <a:off x="9899658" y="8819045"/>
              <a:ext cx="1571487" cy="98129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err="1">
                  <a:solidFill>
                    <a:srgbClr val="FFFFFF"/>
                  </a:solidFill>
                  <a:latin typeface="Helvetica Light"/>
                  <a:sym typeface="Helvetica Light"/>
                </a:rPr>
                <a:t>Rstudio</a:t>
              </a:r>
              <a:r>
                <a:rPr lang="en-US" sz="563" kern="0" dirty="0">
                  <a:solidFill>
                    <a:srgbClr val="FFFFFF"/>
                  </a:solidFill>
                  <a:latin typeface="Helvetica Light"/>
                  <a:sym typeface="Helvetica Light"/>
                </a:rPr>
                <a:t> Service</a:t>
              </a:r>
              <a:endParaRPr lang="en-US" sz="563" kern="0" baseline="30000" dirty="0">
                <a:solidFill>
                  <a:srgbClr val="FFFFFF"/>
                </a:solidFill>
                <a:latin typeface="Helvetica Light"/>
                <a:sym typeface="Helvetica Light"/>
              </a:endParaRPr>
            </a:p>
          </p:txBody>
        </p:sp>
        <p:sp>
          <p:nvSpPr>
            <p:cNvPr id="30" name="Rectangle 29"/>
            <p:cNvSpPr/>
            <p:nvPr/>
          </p:nvSpPr>
          <p:spPr>
            <a:xfrm>
              <a:off x="11711041" y="8826075"/>
              <a:ext cx="1305164" cy="2959391"/>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Project Services,</a:t>
              </a:r>
            </a:p>
            <a:p>
              <a:pPr algn="ctr" defTabSz="232172" hangingPunct="0"/>
              <a:r>
                <a:rPr lang="en-US" sz="563" kern="0" dirty="0">
                  <a:solidFill>
                    <a:srgbClr val="FFFFFF"/>
                  </a:solidFill>
                  <a:latin typeface="Helvetica Light"/>
                  <a:sym typeface="Helvetica Light"/>
                </a:rPr>
                <a:t>Assets </a:t>
              </a:r>
            </a:p>
            <a:p>
              <a:pPr algn="ctr" defTabSz="232172" hangingPunct="0"/>
              <a:r>
                <a:rPr lang="en-US" sz="563" kern="0" dirty="0">
                  <a:solidFill>
                    <a:srgbClr val="FFFFFF"/>
                  </a:solidFill>
                  <a:latin typeface="Helvetica Light"/>
                  <a:sym typeface="Helvetica Light"/>
                </a:rPr>
                <a:t>(+ git)</a:t>
              </a:r>
            </a:p>
            <a:p>
              <a:pPr algn="ctr" defTabSz="232172" hangingPunct="0"/>
              <a:r>
                <a:rPr lang="en-US" sz="563" kern="0" dirty="0">
                  <a:solidFill>
                    <a:srgbClr val="FFFFFF"/>
                  </a:solidFill>
                  <a:latin typeface="Helvetica Light"/>
                  <a:sym typeface="Helvetica Light"/>
                </a:rPr>
                <a:t>&amp; Data </a:t>
              </a:r>
              <a:r>
                <a:rPr lang="en-US" sz="563" kern="0" dirty="0" err="1">
                  <a:solidFill>
                    <a:srgbClr val="FFFFFF"/>
                  </a:solidFill>
                  <a:latin typeface="Helvetica Light"/>
                  <a:sym typeface="Helvetica Light"/>
                </a:rPr>
                <a:t>Svcs</a:t>
              </a:r>
              <a:endParaRPr lang="en-US" sz="563" kern="0" baseline="30000" dirty="0">
                <a:solidFill>
                  <a:srgbClr val="FFFFFF"/>
                </a:solidFill>
                <a:latin typeface="Helvetica Light"/>
                <a:sym typeface="Helvetica Light"/>
              </a:endParaRPr>
            </a:p>
          </p:txBody>
        </p:sp>
        <p:sp>
          <p:nvSpPr>
            <p:cNvPr id="31" name="Rectangle 30"/>
            <p:cNvSpPr/>
            <p:nvPr/>
          </p:nvSpPr>
          <p:spPr>
            <a:xfrm>
              <a:off x="8084260" y="10066881"/>
              <a:ext cx="3222366" cy="530429"/>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DSX-Spark Service</a:t>
              </a:r>
              <a:endParaRPr lang="en-US" sz="563" kern="0" baseline="30000" dirty="0">
                <a:solidFill>
                  <a:srgbClr val="FFFFFF"/>
                </a:solidFill>
                <a:latin typeface="Helvetica Light"/>
                <a:sym typeface="Helvetica Light"/>
              </a:endParaRPr>
            </a:p>
          </p:txBody>
        </p:sp>
        <p:sp>
          <p:nvSpPr>
            <p:cNvPr id="32" name="Rectangle 31"/>
            <p:cNvSpPr/>
            <p:nvPr/>
          </p:nvSpPr>
          <p:spPr>
            <a:xfrm>
              <a:off x="8084260" y="10753990"/>
              <a:ext cx="1571487" cy="98129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Apache Zeppelin</a:t>
              </a:r>
              <a:endParaRPr lang="en-US" sz="563" kern="0" baseline="30000" dirty="0">
                <a:solidFill>
                  <a:srgbClr val="FFFFFF"/>
                </a:solidFill>
                <a:latin typeface="Helvetica Light"/>
                <a:sym typeface="Helvetica Light"/>
              </a:endParaRPr>
            </a:p>
          </p:txBody>
        </p:sp>
        <p:sp>
          <p:nvSpPr>
            <p:cNvPr id="33" name="Rectangle 32"/>
            <p:cNvSpPr/>
            <p:nvPr/>
          </p:nvSpPr>
          <p:spPr>
            <a:xfrm>
              <a:off x="9893521" y="10752291"/>
              <a:ext cx="1571487" cy="98129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solidFill>
                    <a:srgbClr val="FFFFFF"/>
                  </a:solidFill>
                  <a:latin typeface="Helvetica Light"/>
                  <a:sym typeface="Helvetica Light"/>
                </a:rPr>
                <a:t>Model </a:t>
              </a:r>
            </a:p>
            <a:p>
              <a:pPr algn="ctr" defTabSz="232172" hangingPunct="0"/>
              <a:r>
                <a:rPr lang="en-US" sz="563" kern="0" dirty="0" err="1">
                  <a:solidFill>
                    <a:srgbClr val="FFFFFF"/>
                  </a:solidFill>
                  <a:latin typeface="Helvetica Light"/>
                  <a:sym typeface="Helvetica Light"/>
                </a:rPr>
                <a:t>Mgmt</a:t>
              </a:r>
              <a:endParaRPr lang="en-US" sz="563" kern="0" baseline="30000" dirty="0">
                <a:solidFill>
                  <a:srgbClr val="FFFFFF"/>
                </a:solidFill>
                <a:latin typeface="Helvetica Light"/>
                <a:sym typeface="Helvetica Light"/>
              </a:endParaRPr>
            </a:p>
          </p:txBody>
        </p:sp>
        <p:grpSp>
          <p:nvGrpSpPr>
            <p:cNvPr id="34" name="Group 33"/>
            <p:cNvGrpSpPr/>
            <p:nvPr/>
          </p:nvGrpSpPr>
          <p:grpSpPr>
            <a:xfrm>
              <a:off x="14248630" y="6132411"/>
              <a:ext cx="2533438" cy="5717941"/>
              <a:chOff x="2964838" y="6127668"/>
              <a:chExt cx="2533438" cy="5717941"/>
            </a:xfrm>
            <a:solidFill>
              <a:schemeClr val="accent3">
                <a:lumMod val="40000"/>
                <a:lumOff val="60000"/>
              </a:schemeClr>
            </a:solidFill>
          </p:grpSpPr>
          <p:sp>
            <p:nvSpPr>
              <p:cNvPr id="35" name="Rounded Rectangle 34"/>
              <p:cNvSpPr/>
              <p:nvPr/>
            </p:nvSpPr>
            <p:spPr>
              <a:xfrm>
                <a:off x="3391279" y="6127668"/>
                <a:ext cx="2106997" cy="5460643"/>
              </a:xfrm>
              <a:prstGeom prst="roundRect">
                <a:avLst>
                  <a:gd name="adj" fmla="val 5896"/>
                </a:avLst>
              </a:prstGeom>
              <a:grp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36" name="Rounded Rectangle 35"/>
              <p:cNvSpPr/>
              <p:nvPr/>
            </p:nvSpPr>
            <p:spPr>
              <a:xfrm>
                <a:off x="3187419" y="6256317"/>
                <a:ext cx="2106997" cy="5460643"/>
              </a:xfrm>
              <a:prstGeom prst="roundRect">
                <a:avLst>
                  <a:gd name="adj" fmla="val 5896"/>
                </a:avLst>
              </a:prstGeom>
              <a:grp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sp>
            <p:nvSpPr>
              <p:cNvPr id="37" name="Rounded Rectangle 36"/>
              <p:cNvSpPr/>
              <p:nvPr/>
            </p:nvSpPr>
            <p:spPr>
              <a:xfrm>
                <a:off x="2964838" y="6384966"/>
                <a:ext cx="2106997" cy="5460643"/>
              </a:xfrm>
              <a:prstGeom prst="roundRect">
                <a:avLst>
                  <a:gd name="adj" fmla="val 5896"/>
                </a:avLst>
              </a:prstGeom>
              <a:grpFill/>
            </p:spPr>
            <p:style>
              <a:lnRef idx="1">
                <a:schemeClr val="accent1"/>
              </a:lnRef>
              <a:fillRef idx="3">
                <a:schemeClr val="accent1"/>
              </a:fillRef>
              <a:effectRef idx="2">
                <a:schemeClr val="accent1"/>
              </a:effectRef>
              <a:fontRef idx="minor">
                <a:schemeClr val="lt1"/>
              </a:fontRef>
            </p:style>
            <p:txBody>
              <a:bodyPr lIns="0" tIns="0" rIns="0" bIns="0" rtlCol="0" anchor="t"/>
              <a:lstStyle/>
              <a:p>
                <a:pPr defTabSz="232172" hangingPunct="0"/>
                <a:endParaRPr lang="en-US" sz="394" kern="0" dirty="0">
                  <a:solidFill>
                    <a:srgbClr val="000000"/>
                  </a:solidFill>
                  <a:latin typeface="Helvetica Light"/>
                  <a:sym typeface="Helvetica Light"/>
                </a:endParaRPr>
              </a:p>
            </p:txBody>
          </p:sp>
        </p:grpSp>
        <p:sp>
          <p:nvSpPr>
            <p:cNvPr id="38" name="Rectangle 37"/>
            <p:cNvSpPr/>
            <p:nvPr/>
          </p:nvSpPr>
          <p:spPr>
            <a:xfrm>
              <a:off x="14414267" y="7680924"/>
              <a:ext cx="1737360" cy="82296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a:ln w="0"/>
                  <a:solidFill>
                    <a:srgbClr val="FFFFFF"/>
                  </a:solidFill>
                  <a:effectLst>
                    <a:outerShdw blurRad="38100" dist="25400" dir="5400000" algn="ctr" rotWithShape="0">
                      <a:srgbClr val="6E747A">
                        <a:alpha val="43000"/>
                      </a:srgbClr>
                    </a:outerShdw>
                  </a:effectLst>
                  <a:latin typeface="Helvetica Light"/>
                  <a:sym typeface="Helvetica Light"/>
                </a:rPr>
                <a:t>Redis</a:t>
              </a:r>
              <a:endParaRPr lang="en-US" sz="563" kern="0" baseline="30000" dirty="0">
                <a:ln w="0"/>
                <a:solidFill>
                  <a:srgbClr val="FFFFFF"/>
                </a:solidFill>
                <a:effectLst>
                  <a:outerShdw blurRad="38100" dist="25400" dir="5400000" algn="ctr" rotWithShape="0">
                    <a:srgbClr val="6E747A">
                      <a:alpha val="43000"/>
                    </a:srgbClr>
                  </a:outerShdw>
                </a:effectLst>
                <a:latin typeface="Helvetica Light"/>
                <a:sym typeface="Helvetica Light"/>
              </a:endParaRPr>
            </a:p>
          </p:txBody>
        </p:sp>
        <p:sp>
          <p:nvSpPr>
            <p:cNvPr id="39" name="Rectangle 38"/>
            <p:cNvSpPr/>
            <p:nvPr/>
          </p:nvSpPr>
          <p:spPr>
            <a:xfrm>
              <a:off x="14414265" y="9685362"/>
              <a:ext cx="1737360" cy="82296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a:ln w="0"/>
                  <a:solidFill>
                    <a:srgbClr val="FFFFFF"/>
                  </a:solidFill>
                  <a:effectLst>
                    <a:outerShdw blurRad="38100" dist="25400" dir="5400000" algn="ctr" rotWithShape="0">
                      <a:srgbClr val="6E747A">
                        <a:alpha val="43000"/>
                      </a:srgbClr>
                    </a:outerShdw>
                  </a:effectLst>
                  <a:latin typeface="Helvetica Light"/>
                  <a:sym typeface="Helvetica Light"/>
                </a:rPr>
                <a:t>Share user volume</a:t>
              </a:r>
              <a:endParaRPr lang="en-US" sz="563" kern="0" baseline="30000" dirty="0">
                <a:ln w="0"/>
                <a:solidFill>
                  <a:srgbClr val="FFFFFF"/>
                </a:solidFill>
                <a:effectLst>
                  <a:outerShdw blurRad="38100" dist="25400" dir="5400000" algn="ctr" rotWithShape="0">
                    <a:srgbClr val="6E747A">
                      <a:alpha val="43000"/>
                    </a:srgbClr>
                  </a:outerShdw>
                </a:effectLst>
                <a:latin typeface="Helvetica Light"/>
                <a:sym typeface="Helvetica Light"/>
              </a:endParaRPr>
            </a:p>
          </p:txBody>
        </p:sp>
        <p:sp>
          <p:nvSpPr>
            <p:cNvPr id="40" name="Rectangle 39"/>
            <p:cNvSpPr/>
            <p:nvPr/>
          </p:nvSpPr>
          <p:spPr>
            <a:xfrm>
              <a:off x="14414265" y="10687581"/>
              <a:ext cx="1737360" cy="82296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dirty="0" err="1">
                  <a:ln w="0"/>
                  <a:solidFill>
                    <a:srgbClr val="FFFFFF"/>
                  </a:solidFill>
                  <a:effectLst>
                    <a:outerShdw blurRad="38100" dist="25400" dir="5400000" algn="ctr" rotWithShape="0">
                      <a:srgbClr val="6E747A">
                        <a:alpha val="43000"/>
                      </a:srgbClr>
                    </a:outerShdw>
                  </a:effectLst>
                  <a:latin typeface="Helvetica Light"/>
                  <a:sym typeface="Helvetica Light"/>
                </a:rPr>
                <a:t>Cloudant</a:t>
              </a:r>
              <a:r>
                <a:rPr lang="en-US" sz="563" kern="0" dirty="0">
                  <a:ln w="0"/>
                  <a:solidFill>
                    <a:srgbClr val="FFFFFF"/>
                  </a:solidFill>
                  <a:effectLst>
                    <a:outerShdw blurRad="38100" dist="25400" dir="5400000" algn="ctr" rotWithShape="0">
                      <a:srgbClr val="6E747A">
                        <a:alpha val="43000"/>
                      </a:srgbClr>
                    </a:outerShdw>
                  </a:effectLst>
                  <a:latin typeface="Helvetica Light"/>
                  <a:sym typeface="Helvetica Light"/>
                </a:rPr>
                <a:t> Local</a:t>
              </a:r>
              <a:endParaRPr lang="en-US" sz="563" kern="0" baseline="30000" dirty="0">
                <a:ln w="0"/>
                <a:solidFill>
                  <a:srgbClr val="FFFFFF"/>
                </a:solidFill>
                <a:effectLst>
                  <a:outerShdw blurRad="38100" dist="25400" dir="5400000" algn="ctr" rotWithShape="0">
                    <a:srgbClr val="6E747A">
                      <a:alpha val="43000"/>
                    </a:srgbClr>
                  </a:outerShdw>
                </a:effectLst>
                <a:latin typeface="Helvetica Light"/>
                <a:sym typeface="Helvetica Light"/>
              </a:endParaRPr>
            </a:p>
          </p:txBody>
        </p:sp>
        <p:sp>
          <p:nvSpPr>
            <p:cNvPr id="41" name="TextBox 40"/>
            <p:cNvSpPr txBox="1"/>
            <p:nvPr/>
          </p:nvSpPr>
          <p:spPr>
            <a:xfrm>
              <a:off x="14595378" y="6551356"/>
              <a:ext cx="1413497" cy="964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788" b="1" kern="0" dirty="0">
                  <a:solidFill>
                    <a:srgbClr val="000000"/>
                  </a:solidFill>
                  <a:latin typeface="Helvetica Light"/>
                  <a:ea typeface="Helvetica Light"/>
                  <a:cs typeface="Helvetica Light"/>
                  <a:sym typeface="Helvetica Light"/>
                </a:rPr>
                <a:t>Storage </a:t>
              </a:r>
            </a:p>
            <a:p>
              <a:pPr algn="ctr" defTabSz="232172" hangingPunct="0"/>
              <a:r>
                <a:rPr lang="en-US" sz="788" b="1" kern="0" dirty="0">
                  <a:solidFill>
                    <a:srgbClr val="000000"/>
                  </a:solidFill>
                  <a:latin typeface="Helvetica Light"/>
                  <a:ea typeface="Helvetica Light"/>
                  <a:cs typeface="Helvetica Light"/>
                  <a:sym typeface="Helvetica Light"/>
                </a:rPr>
                <a:t>nodes</a:t>
              </a:r>
            </a:p>
          </p:txBody>
        </p:sp>
        <p:sp>
          <p:nvSpPr>
            <p:cNvPr id="42" name="Rectangle 41"/>
            <p:cNvSpPr/>
            <p:nvPr/>
          </p:nvSpPr>
          <p:spPr>
            <a:xfrm>
              <a:off x="14414265" y="8683143"/>
              <a:ext cx="1737360" cy="82296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563" kern="0">
                  <a:ln w="0"/>
                  <a:solidFill>
                    <a:srgbClr val="FFFFFF"/>
                  </a:solidFill>
                  <a:effectLst>
                    <a:outerShdw blurRad="38100" dist="25400" dir="5400000" algn="ctr" rotWithShape="0">
                      <a:srgbClr val="6E747A">
                        <a:alpha val="43000"/>
                      </a:srgbClr>
                    </a:outerShdw>
                  </a:effectLst>
                  <a:latin typeface="Helvetica Light"/>
                  <a:sym typeface="Helvetica Light"/>
                </a:rPr>
                <a:t>glusterfs</a:t>
              </a:r>
              <a:endParaRPr lang="en-US" sz="563" kern="0" baseline="30000" dirty="0">
                <a:ln w="0"/>
                <a:solidFill>
                  <a:srgbClr val="FFFFFF"/>
                </a:solidFill>
                <a:effectLst>
                  <a:outerShdw blurRad="38100" dist="25400" dir="5400000" algn="ctr" rotWithShape="0">
                    <a:srgbClr val="6E747A">
                      <a:alpha val="43000"/>
                    </a:srgbClr>
                  </a:outerShdw>
                </a:effectLst>
                <a:latin typeface="Helvetica Light"/>
                <a:sym typeface="Helvetica Light"/>
              </a:endParaRPr>
            </a:p>
          </p:txBody>
        </p:sp>
        <p:sp>
          <p:nvSpPr>
            <p:cNvPr id="47" name="TextBox 46"/>
            <p:cNvSpPr txBox="1"/>
            <p:nvPr/>
          </p:nvSpPr>
          <p:spPr>
            <a:xfrm rot="16200000">
              <a:off x="1308590" y="8504003"/>
              <a:ext cx="5380394" cy="8718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1406" b="1" kern="0">
                  <a:solidFill>
                    <a:srgbClr val="C82506"/>
                  </a:solidFill>
                  <a:latin typeface="Helvetica Light"/>
                  <a:ea typeface="Helvetica Light"/>
                  <a:cs typeface="Helvetica Light"/>
                  <a:sym typeface="Helvetica Light"/>
                </a:rPr>
                <a:t>Kubernetes Cluster</a:t>
              </a:r>
            </a:p>
          </p:txBody>
        </p:sp>
      </p:grpSp>
      <p:cxnSp>
        <p:nvCxnSpPr>
          <p:cNvPr id="49" name="Straight Connector 48"/>
          <p:cNvCxnSpPr/>
          <p:nvPr/>
        </p:nvCxnSpPr>
        <p:spPr>
          <a:xfrm flipV="1">
            <a:off x="1334188" y="2150470"/>
            <a:ext cx="6361766" cy="296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51" name="Can 50"/>
          <p:cNvSpPr/>
          <p:nvPr/>
        </p:nvSpPr>
        <p:spPr>
          <a:xfrm>
            <a:off x="7229066" y="3091173"/>
            <a:ext cx="264672" cy="323146"/>
          </a:xfrm>
          <a:prstGeom prst="can">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2172" hangingPunct="0"/>
            <a:endParaRPr lang="en-US" sz="1406" kern="0">
              <a:solidFill>
                <a:srgbClr val="FFFFFF"/>
              </a:solidFill>
              <a:latin typeface="Helvetica Light"/>
              <a:sym typeface="Helvetica Light"/>
            </a:endParaRPr>
          </a:p>
        </p:txBody>
      </p:sp>
      <p:sp>
        <p:nvSpPr>
          <p:cNvPr id="52" name="Can 51"/>
          <p:cNvSpPr/>
          <p:nvPr/>
        </p:nvSpPr>
        <p:spPr>
          <a:xfrm>
            <a:off x="7184996" y="3157836"/>
            <a:ext cx="264672" cy="323146"/>
          </a:xfrm>
          <a:prstGeom prst="can">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2172" hangingPunct="0"/>
            <a:endParaRPr lang="en-US" sz="1406" kern="0">
              <a:solidFill>
                <a:srgbClr val="FFFFFF"/>
              </a:solidFill>
              <a:latin typeface="Helvetica Light"/>
              <a:sym typeface="Helvetica Light"/>
            </a:endParaRPr>
          </a:p>
        </p:txBody>
      </p:sp>
      <p:sp>
        <p:nvSpPr>
          <p:cNvPr id="53" name="Can 52"/>
          <p:cNvSpPr/>
          <p:nvPr/>
        </p:nvSpPr>
        <p:spPr>
          <a:xfrm>
            <a:off x="7138581" y="3225402"/>
            <a:ext cx="264672" cy="323146"/>
          </a:xfrm>
          <a:prstGeom prst="can">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2172" hangingPunct="0"/>
            <a:endParaRPr lang="en-US" sz="1406" kern="0">
              <a:solidFill>
                <a:srgbClr val="FFFFFF"/>
              </a:solidFill>
              <a:latin typeface="Helvetica Light"/>
              <a:sym typeface="Helvetica Light"/>
            </a:endParaRPr>
          </a:p>
        </p:txBody>
      </p:sp>
      <p:sp>
        <p:nvSpPr>
          <p:cNvPr id="54" name="TextBox 53"/>
          <p:cNvSpPr txBox="1"/>
          <p:nvPr/>
        </p:nvSpPr>
        <p:spPr>
          <a:xfrm>
            <a:off x="7128659" y="3556531"/>
            <a:ext cx="578686" cy="202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563" b="1" kern="0" dirty="0">
                <a:solidFill>
                  <a:srgbClr val="000000"/>
                </a:solidFill>
                <a:latin typeface="Helvetica Light"/>
                <a:ea typeface="Helvetica Light"/>
                <a:cs typeface="Helvetica Light"/>
                <a:sym typeface="Helvetica Light"/>
              </a:rPr>
              <a:t>csv files,  projects</a:t>
            </a:r>
          </a:p>
          <a:p>
            <a:pPr algn="ctr" defTabSz="232172" hangingPunct="0"/>
            <a:r>
              <a:rPr lang="en-US" sz="563" b="1" kern="0" dirty="0">
                <a:solidFill>
                  <a:srgbClr val="000000"/>
                </a:solidFill>
                <a:latin typeface="Helvetica Light"/>
                <a:ea typeface="Helvetica Light"/>
                <a:cs typeface="Helvetica Light"/>
                <a:sym typeface="Helvetica Light"/>
              </a:rPr>
              <a:t> Storage</a:t>
            </a:r>
            <a:endParaRPr lang="en-US" sz="900" b="1" kern="0" dirty="0">
              <a:solidFill>
                <a:srgbClr val="000000"/>
              </a:solidFill>
              <a:latin typeface="Helvetica Light"/>
              <a:ea typeface="Helvetica Light"/>
              <a:cs typeface="Helvetica Light"/>
              <a:sym typeface="Helvetica Light"/>
            </a:endParaRPr>
          </a:p>
        </p:txBody>
      </p:sp>
      <p:sp>
        <p:nvSpPr>
          <p:cNvPr id="57" name="Right Arrow 56"/>
          <p:cNvSpPr/>
          <p:nvPr/>
        </p:nvSpPr>
        <p:spPr>
          <a:xfrm>
            <a:off x="6500422" y="3271246"/>
            <a:ext cx="591169" cy="115729"/>
          </a:xfrm>
          <a:prstGeom prst="rightArrow">
            <a:avLst>
              <a:gd name="adj1" fmla="val 50000"/>
              <a:gd name="adj2" fmla="val 110606"/>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hangingPunct="0"/>
            <a:endParaRPr lang="en-US" sz="900" kern="0">
              <a:solidFill>
                <a:srgbClr val="FFFFFF"/>
              </a:solidFill>
              <a:latin typeface="Helvetica Light"/>
              <a:ea typeface="Helvetica Light"/>
              <a:cs typeface="Helvetica Light"/>
              <a:sym typeface="Helvetica Light"/>
            </a:endParaRPr>
          </a:p>
        </p:txBody>
      </p:sp>
      <p:sp>
        <p:nvSpPr>
          <p:cNvPr id="58" name="TextBox 57"/>
          <p:cNvSpPr txBox="1"/>
          <p:nvPr/>
        </p:nvSpPr>
        <p:spPr>
          <a:xfrm>
            <a:off x="6695421" y="2290604"/>
            <a:ext cx="650020" cy="525465"/>
          </a:xfrm>
          <a:prstGeom prst="rect">
            <a:avLst/>
          </a:prstGeom>
          <a:noFill/>
          <a:ln w="38100">
            <a:solidFill>
              <a:schemeClr val="accent1"/>
            </a:solidFill>
          </a:ln>
        </p:spPr>
        <p:txBody>
          <a:bodyPr wrap="square" rtlCol="0">
            <a:spAutoFit/>
          </a:bodyPr>
          <a:lstStyle/>
          <a:p>
            <a:pPr algn="ctr" defTabSz="232172" hangingPunct="0"/>
            <a:r>
              <a:rPr lang="en-US" sz="563" kern="0" dirty="0">
                <a:solidFill>
                  <a:srgbClr val="000000"/>
                </a:solidFill>
                <a:latin typeface="Helvetica Light"/>
                <a:ea typeface="Helvetica Light"/>
                <a:cs typeface="Helvetica Light"/>
                <a:sym typeface="Helvetica Light"/>
              </a:rPr>
              <a:t>Kubernetes cluster spread across multiple dedicated servers</a:t>
            </a:r>
          </a:p>
        </p:txBody>
      </p:sp>
      <p:pic>
        <p:nvPicPr>
          <p:cNvPr id="55" name="Picture 54" descr="Persona_Chris_DataScientist_PNG.png"/>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846409" y="1182069"/>
            <a:ext cx="272431" cy="272431"/>
          </a:xfrm>
          <a:prstGeom prst="ellipse">
            <a:avLst/>
          </a:prstGeom>
          <a:ln w="38100" cap="rnd">
            <a:solidFill>
              <a:srgbClr val="C31F5E"/>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p:cNvSpPr txBox="1"/>
          <p:nvPr/>
        </p:nvSpPr>
        <p:spPr>
          <a:xfrm>
            <a:off x="2631566" y="1486006"/>
            <a:ext cx="702117" cy="106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algn="ctr" defTabSz="232172" hangingPunct="0"/>
            <a:r>
              <a:rPr lang="en-US" sz="506" b="1" kern="0" dirty="0">
                <a:solidFill>
                  <a:srgbClr val="000000"/>
                </a:solidFill>
                <a:latin typeface="Helvetica Light"/>
                <a:ea typeface="Helvetica Light"/>
                <a:cs typeface="Helvetica Light"/>
                <a:sym typeface="Helvetica Light"/>
              </a:rPr>
              <a:t>Data Scientist - Browser</a:t>
            </a:r>
          </a:p>
        </p:txBody>
      </p:sp>
      <p:sp>
        <p:nvSpPr>
          <p:cNvPr id="56" name="Right Arrow 55"/>
          <p:cNvSpPr/>
          <p:nvPr/>
        </p:nvSpPr>
        <p:spPr>
          <a:xfrm rot="5400000">
            <a:off x="2596634" y="1959153"/>
            <a:ext cx="719223" cy="61917"/>
          </a:xfrm>
          <a:prstGeom prst="rightArrow">
            <a:avLst>
              <a:gd name="adj1" fmla="val 50000"/>
              <a:gd name="adj2" fmla="val 110606"/>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noAutofit/>
          </a:bodyPr>
          <a:lstStyle/>
          <a:p>
            <a:pPr algn="ctr" defTabSz="232172" hangingPunct="0"/>
            <a:endParaRPr lang="en-US" sz="900" kern="0">
              <a:solidFill>
                <a:srgbClr val="FFFFFF"/>
              </a:solidFill>
              <a:latin typeface="Helvetica Light"/>
              <a:ea typeface="Helvetica Light"/>
              <a:cs typeface="Helvetica Light"/>
              <a:sym typeface="Helvetica Light"/>
            </a:endParaRPr>
          </a:p>
        </p:txBody>
      </p:sp>
      <p:sp>
        <p:nvSpPr>
          <p:cNvPr id="10" name="TextBox 9"/>
          <p:cNvSpPr txBox="1"/>
          <p:nvPr/>
        </p:nvSpPr>
        <p:spPr>
          <a:xfrm>
            <a:off x="1400065" y="3163131"/>
            <a:ext cx="575169" cy="106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spAutoFit/>
          </a:bodyPr>
          <a:lstStyle/>
          <a:p>
            <a:pPr algn="ctr" defTabSz="232172" hangingPunct="0"/>
            <a:r>
              <a:rPr lang="en-US" sz="506" kern="0" dirty="0">
                <a:solidFill>
                  <a:srgbClr val="FF0000"/>
                </a:solidFill>
                <a:latin typeface="Helvetica Light"/>
                <a:ea typeface="Helvetica Light"/>
                <a:cs typeface="Helvetica Light"/>
                <a:sym typeface="Helvetica Light"/>
              </a:rPr>
              <a:t>Packages</a:t>
            </a:r>
            <a:endParaRPr lang="en-US" sz="563" kern="0" dirty="0">
              <a:solidFill>
                <a:srgbClr val="FF0000"/>
              </a:solidFill>
              <a:latin typeface="Helvetica Light"/>
              <a:ea typeface="Helvetica Light"/>
              <a:cs typeface="Helvetica Light"/>
              <a:sym typeface="Helvetica Light"/>
            </a:endParaRPr>
          </a:p>
        </p:txBody>
      </p:sp>
      <p:sp>
        <p:nvSpPr>
          <p:cNvPr id="11" name="TextBox 10"/>
          <p:cNvSpPr txBox="1"/>
          <p:nvPr/>
        </p:nvSpPr>
        <p:spPr>
          <a:xfrm>
            <a:off x="1273679" y="2510425"/>
            <a:ext cx="1214757" cy="202108"/>
          </a:xfrm>
          <a:prstGeom prst="rect">
            <a:avLst/>
          </a:prstGeom>
          <a:no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288" tIns="14288" rIns="14288" bIns="14288" numCol="1" spcCol="38100" rtlCol="0" anchor="ctr">
            <a:spAutoFit/>
          </a:bodyPr>
          <a:lstStyle/>
          <a:p>
            <a:pPr marL="96441" indent="-96441" defTabSz="232172" hangingPunct="0">
              <a:buFont typeface="Arial" charset="0"/>
              <a:buChar char="•"/>
            </a:pPr>
            <a:r>
              <a:rPr lang="en-US" sz="563" kern="0" dirty="0">
                <a:solidFill>
                  <a:srgbClr val="000000"/>
                </a:solidFill>
                <a:latin typeface="Helvetica Light"/>
                <a:ea typeface="Helvetica Light"/>
                <a:cs typeface="Helvetica Light"/>
                <a:sym typeface="Helvetica Light"/>
              </a:rPr>
              <a:t>Start with </a:t>
            </a:r>
            <a:r>
              <a:rPr lang="en-US" sz="563" kern="0">
                <a:solidFill>
                  <a:srgbClr val="000000"/>
                </a:solidFill>
                <a:latin typeface="Helvetica Light"/>
                <a:ea typeface="Helvetica Light"/>
                <a:cs typeface="Helvetica Light"/>
                <a:sym typeface="Helvetica Light"/>
              </a:rPr>
              <a:t>3 nodes with HA enabled</a:t>
            </a:r>
            <a:endParaRPr lang="en-US" sz="563" kern="0" dirty="0">
              <a:solidFill>
                <a:srgbClr val="000000"/>
              </a:solidFill>
              <a:latin typeface="Helvetica Light"/>
              <a:ea typeface="Helvetica Light"/>
              <a:cs typeface="Helvetica Light"/>
              <a:sym typeface="Helvetica Light"/>
            </a:endParaRPr>
          </a:p>
          <a:p>
            <a:pPr marL="96441" indent="-96441" defTabSz="232172" hangingPunct="0">
              <a:buFont typeface="Arial" charset="0"/>
              <a:buChar char="•"/>
            </a:pPr>
            <a:r>
              <a:rPr lang="en-US" sz="563" kern="0" dirty="0">
                <a:solidFill>
                  <a:srgbClr val="000000"/>
                </a:solidFill>
                <a:latin typeface="Helvetica Light"/>
                <a:ea typeface="Helvetica Light"/>
                <a:cs typeface="Helvetica Light"/>
                <a:sym typeface="Helvetica Light"/>
              </a:rPr>
              <a:t>Expand as needed</a:t>
            </a:r>
          </a:p>
        </p:txBody>
      </p:sp>
      <p:sp>
        <p:nvSpPr>
          <p:cNvPr id="59" name="Rectangle 58"/>
          <p:cNvSpPr/>
          <p:nvPr/>
        </p:nvSpPr>
        <p:spPr>
          <a:xfrm>
            <a:off x="4475716" y="1235548"/>
            <a:ext cx="636743" cy="5615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4288" tIns="14288" rIns="14288" bIns="14288" numCol="1" spcCol="38100" rtlCol="0" anchor="ctr">
            <a:noAutofit/>
          </a:bodyPr>
          <a:lstStyle/>
          <a:p>
            <a:pPr algn="ctr" defTabSz="232172" hangingPunct="0"/>
            <a:r>
              <a:rPr lang="en-US" sz="675" b="1" kern="0" dirty="0">
                <a:solidFill>
                  <a:srgbClr val="FF0000"/>
                </a:solidFill>
                <a:latin typeface="Helvetica Light"/>
                <a:sym typeface="Helvetica Light"/>
              </a:rPr>
              <a:t>GitHub</a:t>
            </a:r>
          </a:p>
          <a:p>
            <a:pPr algn="ctr" defTabSz="232172" hangingPunct="0"/>
            <a:r>
              <a:rPr lang="en-US" sz="450" kern="0" dirty="0">
                <a:solidFill>
                  <a:srgbClr val="FF0000"/>
                </a:solidFill>
                <a:latin typeface="Helvetica Light"/>
                <a:sym typeface="Helvetica Light"/>
              </a:rPr>
              <a:t> &amp;  GitHub Enterprise</a:t>
            </a:r>
            <a:endParaRPr lang="en-US" sz="675" b="1" kern="0" dirty="0">
              <a:solidFill>
                <a:srgbClr val="FF0000"/>
              </a:solidFill>
              <a:latin typeface="Helvetica Light"/>
              <a:sym typeface="Helvetica Light"/>
            </a:endParaRPr>
          </a:p>
          <a:p>
            <a:pPr algn="ctr" defTabSz="232172" hangingPunct="0"/>
            <a:endParaRPr lang="en-US" sz="675" b="1" kern="0" baseline="30000" dirty="0">
              <a:solidFill>
                <a:srgbClr val="FF0000"/>
              </a:solidFill>
              <a:latin typeface="Helvetica Light"/>
              <a:sym typeface="Helvetica Light"/>
            </a:endParaRPr>
          </a:p>
        </p:txBody>
      </p:sp>
      <p:sp>
        <p:nvSpPr>
          <p:cNvPr id="21" name="Rectangle 20"/>
          <p:cNvSpPr/>
          <p:nvPr/>
        </p:nvSpPr>
        <p:spPr>
          <a:xfrm>
            <a:off x="4433093" y="1581169"/>
            <a:ext cx="646332" cy="161583"/>
          </a:xfrm>
          <a:prstGeom prst="rect">
            <a:avLst/>
          </a:prstGeom>
        </p:spPr>
        <p:txBody>
          <a:bodyPr wrap="none">
            <a:spAutoFit/>
          </a:bodyPr>
          <a:lstStyle/>
          <a:p>
            <a:pPr algn="ctr" defTabSz="232172" hangingPunct="0"/>
            <a:r>
              <a:rPr lang="en-US" sz="450" kern="0" dirty="0">
                <a:solidFill>
                  <a:srgbClr val="FF0000"/>
                </a:solidFill>
                <a:latin typeface="Helvetica Light"/>
                <a:ea typeface="Helvetica Light"/>
                <a:cs typeface="Helvetica Light"/>
                <a:sym typeface="Helvetica Light"/>
              </a:rPr>
              <a:t>(projects &amp; assets)</a:t>
            </a:r>
            <a:endParaRPr lang="en-US" sz="675" b="1" kern="0" dirty="0">
              <a:solidFill>
                <a:srgbClr val="FF0000"/>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95731741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028" y="332486"/>
            <a:ext cx="6312216" cy="4320890"/>
          </a:xfrm>
          <a:prstGeom prst="rect">
            <a:avLst/>
          </a:prstGeom>
        </p:spPr>
      </p:pic>
      <p:sp>
        <p:nvSpPr>
          <p:cNvPr id="4" name="Title 1"/>
          <p:cNvSpPr>
            <a:spLocks noGrp="1"/>
          </p:cNvSpPr>
          <p:nvPr>
            <p:ph type="title"/>
          </p:nvPr>
        </p:nvSpPr>
        <p:spPr>
          <a:xfrm>
            <a:off x="1330386" y="53748"/>
            <a:ext cx="6172200" cy="383702"/>
          </a:xfrm>
        </p:spPr>
        <p:txBody>
          <a:bodyPr>
            <a:noAutofit/>
          </a:bodyPr>
          <a:lstStyle/>
          <a:p>
            <a:r>
              <a:rPr lang="en-US" dirty="0"/>
              <a:t>DSX  components on top of Kubernetes</a:t>
            </a:r>
          </a:p>
        </p:txBody>
      </p:sp>
      <p:sp>
        <p:nvSpPr>
          <p:cNvPr id="3" name="TextBox 2">
            <a:extLst>
              <a:ext uri="{FF2B5EF4-FFF2-40B4-BE49-F238E27FC236}">
                <a16:creationId xmlns:a16="http://schemas.microsoft.com/office/drawing/2014/main" id="{05D40126-DF17-4E71-B7AE-06F9E3204C6B}"/>
              </a:ext>
            </a:extLst>
          </p:cNvPr>
          <p:cNvSpPr txBox="1"/>
          <p:nvPr/>
        </p:nvSpPr>
        <p:spPr>
          <a:xfrm>
            <a:off x="6292313" y="1441342"/>
            <a:ext cx="2588216" cy="923330"/>
          </a:xfrm>
          <a:prstGeom prst="rect">
            <a:avLst/>
          </a:prstGeom>
          <a:noFill/>
        </p:spPr>
        <p:txBody>
          <a:bodyPr wrap="square" rtlCol="0">
            <a:spAutoFit/>
          </a:bodyPr>
          <a:lstStyle/>
          <a:p>
            <a:r>
              <a:rPr lang="en-US" dirty="0"/>
              <a:t>Running a </a:t>
            </a:r>
            <a:r>
              <a:rPr lang="en-US" dirty="0" err="1"/>
              <a:t>DataScience</a:t>
            </a:r>
            <a:r>
              <a:rPr lang="en-US" dirty="0"/>
              <a:t> cluster </a:t>
            </a:r>
            <a:r>
              <a:rPr lang="en-US" b="1" i="1" dirty="0"/>
              <a:t>is</a:t>
            </a:r>
            <a:r>
              <a:rPr lang="en-US" dirty="0"/>
              <a:t> a complex task </a:t>
            </a:r>
            <a:endParaRPr lang="en-GB" dirty="0"/>
          </a:p>
        </p:txBody>
      </p:sp>
    </p:spTree>
    <p:extLst>
      <p:ext uri="{BB962C8B-B14F-4D97-AF65-F5344CB8AC3E}">
        <p14:creationId xmlns:p14="http://schemas.microsoft.com/office/powerpoint/2010/main" val="40197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142D-2D1A-5345-9CCB-E9B4EDCCCC5E}"/>
              </a:ext>
            </a:extLst>
          </p:cNvPr>
          <p:cNvSpPr>
            <a:spLocks noGrp="1"/>
          </p:cNvSpPr>
          <p:nvPr>
            <p:ph type="title"/>
          </p:nvPr>
        </p:nvSpPr>
        <p:spPr/>
        <p:txBody>
          <a:bodyPr/>
          <a:lstStyle/>
          <a:p>
            <a:r>
              <a:rPr lang="en-CA" dirty="0"/>
              <a:t>DSX Local: an idea of sizing requirements</a:t>
            </a:r>
            <a:endParaRPr lang="en-US" dirty="0"/>
          </a:p>
        </p:txBody>
      </p:sp>
      <p:graphicFrame>
        <p:nvGraphicFramePr>
          <p:cNvPr id="3" name="Table 2">
            <a:extLst>
              <a:ext uri="{FF2B5EF4-FFF2-40B4-BE49-F238E27FC236}">
                <a16:creationId xmlns:a16="http://schemas.microsoft.com/office/drawing/2014/main" id="{96B7C1C5-0F2A-DC4A-8383-65B307464FE8}"/>
              </a:ext>
            </a:extLst>
          </p:cNvPr>
          <p:cNvGraphicFramePr>
            <a:graphicFrameLocks noGrp="1"/>
          </p:cNvGraphicFramePr>
          <p:nvPr>
            <p:extLst>
              <p:ext uri="{D42A27DB-BD31-4B8C-83A1-F6EECF244321}">
                <p14:modId xmlns:p14="http://schemas.microsoft.com/office/powerpoint/2010/main" val="513854309"/>
              </p:ext>
            </p:extLst>
          </p:nvPr>
        </p:nvGraphicFramePr>
        <p:xfrm>
          <a:off x="894554" y="1133690"/>
          <a:ext cx="6394274" cy="2686206"/>
        </p:xfrm>
        <a:graphic>
          <a:graphicData uri="http://schemas.openxmlformats.org/drawingml/2006/table">
            <a:tbl>
              <a:tblPr firstRow="1" bandRow="1">
                <a:tableStyleId>{5C22544A-7EE6-4342-B048-85BDC9FD1C3A}</a:tableStyleId>
              </a:tblPr>
              <a:tblGrid>
                <a:gridCol w="3509605">
                  <a:extLst>
                    <a:ext uri="{9D8B030D-6E8A-4147-A177-3AD203B41FA5}">
                      <a16:colId xmlns:a16="http://schemas.microsoft.com/office/drawing/2014/main" val="20000"/>
                    </a:ext>
                  </a:extLst>
                </a:gridCol>
                <a:gridCol w="977364">
                  <a:extLst>
                    <a:ext uri="{9D8B030D-6E8A-4147-A177-3AD203B41FA5}">
                      <a16:colId xmlns:a16="http://schemas.microsoft.com/office/drawing/2014/main" val="20001"/>
                    </a:ext>
                  </a:extLst>
                </a:gridCol>
                <a:gridCol w="1015400">
                  <a:extLst>
                    <a:ext uri="{9D8B030D-6E8A-4147-A177-3AD203B41FA5}">
                      <a16:colId xmlns:a16="http://schemas.microsoft.com/office/drawing/2014/main" val="20002"/>
                    </a:ext>
                  </a:extLst>
                </a:gridCol>
                <a:gridCol w="891905">
                  <a:extLst>
                    <a:ext uri="{9D8B030D-6E8A-4147-A177-3AD203B41FA5}">
                      <a16:colId xmlns:a16="http://schemas.microsoft.com/office/drawing/2014/main" val="20003"/>
                    </a:ext>
                  </a:extLst>
                </a:gridCol>
              </a:tblGrid>
              <a:tr h="301142">
                <a:tc>
                  <a:txBody>
                    <a:bodyPr/>
                    <a:lstStyle/>
                    <a:p>
                      <a:r>
                        <a:rPr lang="en-US" sz="1100" b="1" dirty="0">
                          <a:solidFill>
                            <a:schemeClr val="tx2">
                              <a:lumMod val="25000"/>
                            </a:schemeClr>
                          </a:solidFill>
                        </a:rPr>
                        <a:t>Configuration</a:t>
                      </a:r>
                    </a:p>
                  </a:txBody>
                  <a:tcPr marL="51435" marR="51435" marT="25718" marB="25718">
                    <a:solidFill>
                      <a:schemeClr val="accent1">
                        <a:lumMod val="20000"/>
                        <a:lumOff val="80000"/>
                      </a:schemeClr>
                    </a:solidFill>
                  </a:tcPr>
                </a:tc>
                <a:tc>
                  <a:txBody>
                    <a:bodyPr/>
                    <a:lstStyle/>
                    <a:p>
                      <a:pPr algn="ctr"/>
                      <a:r>
                        <a:rPr lang="en-US" sz="1100" dirty="0">
                          <a:solidFill>
                            <a:schemeClr val="tx2">
                              <a:lumMod val="25000"/>
                            </a:schemeClr>
                          </a:solidFill>
                        </a:rPr>
                        <a:t>CPU</a:t>
                      </a:r>
                    </a:p>
                  </a:txBody>
                  <a:tcPr marL="51435" marR="51435" marT="25718" marB="25718">
                    <a:solidFill>
                      <a:schemeClr val="accent1">
                        <a:lumMod val="20000"/>
                        <a:lumOff val="80000"/>
                      </a:schemeClr>
                    </a:solidFill>
                  </a:tcPr>
                </a:tc>
                <a:tc>
                  <a:txBody>
                    <a:bodyPr/>
                    <a:lstStyle/>
                    <a:p>
                      <a:pPr algn="ctr"/>
                      <a:r>
                        <a:rPr lang="en-US" sz="1100" dirty="0">
                          <a:solidFill>
                            <a:schemeClr val="tx2">
                              <a:lumMod val="25000"/>
                            </a:schemeClr>
                          </a:solidFill>
                        </a:rPr>
                        <a:t>Memory</a:t>
                      </a:r>
                    </a:p>
                  </a:txBody>
                  <a:tcPr marL="51435" marR="51435" marT="25718" marB="25718">
                    <a:solidFill>
                      <a:schemeClr val="accent1">
                        <a:lumMod val="20000"/>
                        <a:lumOff val="80000"/>
                      </a:schemeClr>
                    </a:solidFill>
                  </a:tcPr>
                </a:tc>
                <a:tc>
                  <a:txBody>
                    <a:bodyPr/>
                    <a:lstStyle/>
                    <a:p>
                      <a:pPr algn="ctr"/>
                      <a:r>
                        <a:rPr lang="en-US" sz="1100" dirty="0">
                          <a:solidFill>
                            <a:schemeClr val="tx2">
                              <a:lumMod val="25000"/>
                            </a:schemeClr>
                          </a:solidFill>
                        </a:rPr>
                        <a:t>Disk</a:t>
                      </a:r>
                    </a:p>
                  </a:txBody>
                  <a:tcPr marL="51435" marR="51435" marT="25718" marB="25718">
                    <a:solidFill>
                      <a:schemeClr val="accent1">
                        <a:lumMod val="20000"/>
                        <a:lumOff val="80000"/>
                      </a:schemeClr>
                    </a:solidFill>
                  </a:tcPr>
                </a:tc>
                <a:extLst>
                  <a:ext uri="{0D108BD9-81ED-4DB2-BD59-A6C34878D82A}">
                    <a16:rowId xmlns:a16="http://schemas.microsoft.com/office/drawing/2014/main" val="10000"/>
                  </a:ext>
                </a:extLst>
              </a:tr>
              <a:tr h="371475">
                <a:tc>
                  <a:txBody>
                    <a:bodyPr/>
                    <a:lstStyle/>
                    <a:p>
                      <a:r>
                        <a:rPr lang="en-US" sz="1100" dirty="0">
                          <a:latin typeface="Arial" charset="0"/>
                        </a:rPr>
                        <a:t>Base 3 node DSX requirements – total resources across cluster</a:t>
                      </a:r>
                      <a:endParaRPr lang="en-US" sz="1100" dirty="0"/>
                    </a:p>
                  </a:txBody>
                  <a:tcPr marL="51435" marR="51435" marT="25718" marB="25718"/>
                </a:tc>
                <a:tc>
                  <a:txBody>
                    <a:bodyPr/>
                    <a:lstStyle/>
                    <a:p>
                      <a:pPr algn="ctr"/>
                      <a:r>
                        <a:rPr lang="en-US" sz="1100" dirty="0"/>
                        <a:t>6</a:t>
                      </a:r>
                    </a:p>
                  </a:txBody>
                  <a:tcPr marL="51435" marR="51435" marT="25718" marB="25718"/>
                </a:tc>
                <a:tc>
                  <a:txBody>
                    <a:bodyPr/>
                    <a:lstStyle/>
                    <a:p>
                      <a:pPr algn="ctr"/>
                      <a:r>
                        <a:rPr lang="en-US" sz="1100" dirty="0"/>
                        <a:t>40</a:t>
                      </a:r>
                    </a:p>
                  </a:txBody>
                  <a:tcPr marL="51435" marR="51435" marT="25718" marB="25718"/>
                </a:tc>
                <a:tc>
                  <a:txBody>
                    <a:bodyPr/>
                    <a:lstStyle/>
                    <a:p>
                      <a:pPr algn="ctr"/>
                      <a:r>
                        <a:rPr lang="en-US" sz="1100" dirty="0"/>
                        <a:t>500 GB (installation)</a:t>
                      </a:r>
                    </a:p>
                  </a:txBody>
                  <a:tcPr marL="51435" marR="51435" marT="25718" marB="25718"/>
                </a:tc>
                <a:extLst>
                  <a:ext uri="{0D108BD9-81ED-4DB2-BD59-A6C34878D82A}">
                    <a16:rowId xmlns:a16="http://schemas.microsoft.com/office/drawing/2014/main" val="10001"/>
                  </a:ext>
                </a:extLst>
              </a:tr>
              <a:tr h="53149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charset="0"/>
                        </a:rPr>
                        <a:t>Base 9 node DSX requirements (no users ) – total resources across cluster</a:t>
                      </a:r>
                      <a:endParaRPr lang="en-US" sz="1100" dirty="0"/>
                    </a:p>
                  </a:txBody>
                  <a:tcPr marL="51435" marR="51435" marT="25718" marB="25718"/>
                </a:tc>
                <a:tc>
                  <a:txBody>
                    <a:bodyPr/>
                    <a:lstStyle/>
                    <a:p>
                      <a:pPr algn="ctr"/>
                      <a:r>
                        <a:rPr lang="en-US" sz="1100" dirty="0"/>
                        <a:t>12</a:t>
                      </a:r>
                    </a:p>
                  </a:txBody>
                  <a:tcPr marL="51435" marR="51435" marT="25718" marB="25718"/>
                </a:tc>
                <a:tc>
                  <a:txBody>
                    <a:bodyPr/>
                    <a:lstStyle/>
                    <a:p>
                      <a:pPr algn="ctr"/>
                      <a:r>
                        <a:rPr lang="en-US" sz="1100" dirty="0"/>
                        <a:t>60</a:t>
                      </a:r>
                    </a:p>
                  </a:txBody>
                  <a:tcPr marL="51435" marR="51435" marT="25718" marB="2571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t>500 GB (installation)</a:t>
                      </a:r>
                    </a:p>
                    <a:p>
                      <a:pPr algn="ctr"/>
                      <a:endParaRPr lang="en-US" sz="1100" dirty="0"/>
                    </a:p>
                  </a:txBody>
                  <a:tcPr marL="51435" marR="51435" marT="25718" marB="25718"/>
                </a:tc>
                <a:extLst>
                  <a:ext uri="{0D108BD9-81ED-4DB2-BD59-A6C34878D82A}">
                    <a16:rowId xmlns:a16="http://schemas.microsoft.com/office/drawing/2014/main" val="10002"/>
                  </a:ext>
                </a:extLst>
              </a:tr>
              <a:tr h="878000">
                <a:tc>
                  <a:txBody>
                    <a:bodyPr/>
                    <a:lstStyle/>
                    <a:p>
                      <a:r>
                        <a:rPr lang="en-US" sz="1100" dirty="0"/>
                        <a:t>Hardware requirement </a:t>
                      </a:r>
                      <a:r>
                        <a:rPr lang="en-US" sz="1100" b="1" dirty="0"/>
                        <a:t>per concurrent user</a:t>
                      </a:r>
                    </a:p>
                  </a:txBody>
                  <a:tcPr marL="51435" marR="51435" marT="25718" marB="25718"/>
                </a:tc>
                <a:tc>
                  <a:txBody>
                    <a:bodyPr/>
                    <a:lstStyle/>
                    <a:p>
                      <a:pPr algn="ctr"/>
                      <a:r>
                        <a:rPr lang="en-US" sz="1100" dirty="0"/>
                        <a:t>2</a:t>
                      </a:r>
                      <a:r>
                        <a:rPr lang="en-US" sz="1100" baseline="0" dirty="0"/>
                        <a:t> (x86-64)</a:t>
                      </a:r>
                    </a:p>
                    <a:p>
                      <a:pPr algn="ctr"/>
                      <a:r>
                        <a:rPr lang="en-US" sz="1100" baseline="0" dirty="0"/>
                        <a:t>1 (Power)</a:t>
                      </a:r>
                      <a:endParaRPr lang="en-US" sz="1100" dirty="0"/>
                    </a:p>
                  </a:txBody>
                  <a:tcPr marL="51435" marR="51435" marT="25718" marB="25718"/>
                </a:tc>
                <a:tc>
                  <a:txBody>
                    <a:bodyPr/>
                    <a:lstStyle/>
                    <a:p>
                      <a:pPr algn="ctr"/>
                      <a:r>
                        <a:rPr lang="en-CA" sz="1100" dirty="0"/>
                        <a:t>1</a:t>
                      </a:r>
                      <a:r>
                        <a:rPr lang="en-US" sz="1100" dirty="0"/>
                        <a:t>0</a:t>
                      </a:r>
                      <a:br>
                        <a:rPr lang="en-US" sz="1100" dirty="0"/>
                      </a:br>
                      <a:r>
                        <a:rPr lang="en-US" sz="1100" dirty="0"/>
                        <a:t>*Based on 2 default environments deployed </a:t>
                      </a:r>
                    </a:p>
                  </a:txBody>
                  <a:tcPr marL="51435" marR="51435" marT="25718" marB="25718"/>
                </a:tc>
                <a:tc>
                  <a:txBody>
                    <a:bodyPr/>
                    <a:lstStyle/>
                    <a:p>
                      <a:pPr algn="ctr"/>
                      <a:endParaRPr lang="en-US" sz="1100" dirty="0"/>
                    </a:p>
                  </a:txBody>
                  <a:tcPr marL="51435" marR="51435" marT="25718" marB="25718"/>
                </a:tc>
                <a:extLst>
                  <a:ext uri="{0D108BD9-81ED-4DB2-BD59-A6C34878D82A}">
                    <a16:rowId xmlns:a16="http://schemas.microsoft.com/office/drawing/2014/main" val="10003"/>
                  </a:ext>
                </a:extLst>
              </a:tr>
              <a:tr h="531495">
                <a:tc>
                  <a:txBody>
                    <a:bodyPr/>
                    <a:lstStyle/>
                    <a:p>
                      <a:r>
                        <a:rPr lang="en-US" sz="1100" dirty="0"/>
                        <a:t>Storage partition (for files)</a:t>
                      </a:r>
                    </a:p>
                  </a:txBody>
                  <a:tcPr marL="51435" marR="51435" marT="25718" marB="25718"/>
                </a:tc>
                <a:tc>
                  <a:txBody>
                    <a:bodyPr/>
                    <a:lstStyle/>
                    <a:p>
                      <a:pPr algn="ctr"/>
                      <a:endParaRPr lang="en-US" sz="1100" dirty="0"/>
                    </a:p>
                  </a:txBody>
                  <a:tcPr marL="51435" marR="51435" marT="25718" marB="25718"/>
                </a:tc>
                <a:tc>
                  <a:txBody>
                    <a:bodyPr/>
                    <a:lstStyle/>
                    <a:p>
                      <a:pPr algn="ctr"/>
                      <a:endParaRPr lang="en-US" sz="1100" dirty="0"/>
                    </a:p>
                  </a:txBody>
                  <a:tcPr marL="51435" marR="51435" marT="25718" marB="25718"/>
                </a:tc>
                <a:tc>
                  <a:txBody>
                    <a:bodyPr/>
                    <a:lstStyle/>
                    <a:p>
                      <a:pPr algn="ctr"/>
                      <a:r>
                        <a:rPr lang="en-US" sz="1100" dirty="0"/>
                        <a:t>Depends on the size of data</a:t>
                      </a:r>
                    </a:p>
                  </a:txBody>
                  <a:tcPr marL="51435" marR="51435" marT="25718" marB="2571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35019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Data Science Experience Local </a:t>
            </a:r>
            <a:r>
              <a:rPr lang="mr-IN" dirty="0"/>
              <a:t>–</a:t>
            </a:r>
            <a:r>
              <a:rPr lang="en-US" dirty="0"/>
              <a:t> Key Features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1360"/>
            <a:ext cx="9144000" cy="2885928"/>
          </a:xfrm>
          <a:prstGeom prst="rect">
            <a:avLst/>
          </a:prstGeom>
        </p:spPr>
      </p:pic>
    </p:spTree>
    <p:extLst>
      <p:ext uri="{BB962C8B-B14F-4D97-AF65-F5344CB8AC3E}">
        <p14:creationId xmlns:p14="http://schemas.microsoft.com/office/powerpoint/2010/main" val="1429134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746337-F6FA-416C-A249-A0138C0BB5A1}"/>
              </a:ext>
            </a:extLst>
          </p:cNvPr>
          <p:cNvSpPr>
            <a:spLocks noGrp="1"/>
          </p:cNvSpPr>
          <p:nvPr>
            <p:ph type="title"/>
          </p:nvPr>
        </p:nvSpPr>
        <p:spPr/>
        <p:txBody>
          <a:bodyPr/>
          <a:lstStyle/>
          <a:p>
            <a:r>
              <a:rPr lang="en-US" dirty="0"/>
              <a:t>Lab 7</a:t>
            </a:r>
          </a:p>
        </p:txBody>
      </p:sp>
      <p:sp>
        <p:nvSpPr>
          <p:cNvPr id="8" name="Content Placeholder 7">
            <a:extLst>
              <a:ext uri="{FF2B5EF4-FFF2-40B4-BE49-F238E27FC236}">
                <a16:creationId xmlns:a16="http://schemas.microsoft.com/office/drawing/2014/main" id="{A8947B78-5AD3-44B6-B8B2-94D71B9671A6}"/>
              </a:ext>
            </a:extLst>
          </p:cNvPr>
          <p:cNvSpPr>
            <a:spLocks noGrp="1"/>
          </p:cNvSpPr>
          <p:nvPr>
            <p:ph idx="1"/>
          </p:nvPr>
        </p:nvSpPr>
        <p:spPr/>
        <p:txBody>
          <a:bodyPr/>
          <a:lstStyle/>
          <a:p>
            <a:r>
              <a:rPr lang="en-US" dirty="0"/>
              <a:t>Continuous Learning Lab:</a:t>
            </a:r>
          </a:p>
          <a:p>
            <a:pPr lvl="1"/>
            <a:r>
              <a:rPr lang="en-US" b="1" dirty="0">
                <a:latin typeface="Lucida Console" panose="020B0609040504020204" pitchFamily="49" charset="0"/>
              </a:rPr>
              <a:t>Lab7-WMLContinuousLearning.pdf</a:t>
            </a:r>
          </a:p>
          <a:p>
            <a:endParaRPr lang="en-US" dirty="0"/>
          </a:p>
          <a:p>
            <a:r>
              <a:rPr lang="en-US" dirty="0"/>
              <a:t>DB2 connection:</a:t>
            </a:r>
          </a:p>
          <a:p>
            <a:pPr lvl="1"/>
            <a:r>
              <a:rPr lang="en-US" altLang="en-US" dirty="0" err="1">
                <a:solidFill>
                  <a:srgbClr val="152935"/>
                </a:solidFill>
                <a:latin typeface="inherit"/>
              </a:rPr>
              <a:t>DataBase</a:t>
            </a:r>
            <a:r>
              <a:rPr lang="en-US" altLang="en-US" dirty="0">
                <a:solidFill>
                  <a:srgbClr val="152935"/>
                </a:solidFill>
                <a:latin typeface="inherit"/>
              </a:rPr>
              <a:t>: BLUDB</a:t>
            </a:r>
          </a:p>
          <a:p>
            <a:pPr lvl="1"/>
            <a:r>
              <a:rPr lang="en-US" altLang="en-US" dirty="0">
                <a:solidFill>
                  <a:srgbClr val="152935"/>
                </a:solidFill>
                <a:latin typeface="inherit"/>
              </a:rPr>
              <a:t>hostname: dashdb-entry-yp-dal10-01.services.dal.bluemix.net</a:t>
            </a:r>
          </a:p>
          <a:p>
            <a:pPr lvl="1"/>
            <a:r>
              <a:rPr lang="en-US" altLang="en-US" dirty="0">
                <a:solidFill>
                  <a:srgbClr val="152935"/>
                </a:solidFill>
                <a:latin typeface="inherit"/>
              </a:rPr>
              <a:t>password: dbpGOA_13I_j</a:t>
            </a:r>
          </a:p>
          <a:p>
            <a:pPr lvl="1"/>
            <a:r>
              <a:rPr lang="en-US" altLang="en-US" dirty="0">
                <a:solidFill>
                  <a:srgbClr val="152935"/>
                </a:solidFill>
                <a:latin typeface="inherit"/>
              </a:rPr>
              <a:t>username: dash100270</a:t>
            </a:r>
          </a:p>
          <a:p>
            <a:pPr marL="228600" lvl="1" indent="0">
              <a:buNone/>
            </a:pPr>
            <a:endParaRPr lang="en-US" dirty="0">
              <a:solidFill>
                <a:srgbClr val="152935"/>
              </a:solidFill>
              <a:latin typeface="inherit"/>
            </a:endParaRPr>
          </a:p>
          <a:p>
            <a:pPr marL="228600" lvl="1" indent="0">
              <a:buNone/>
            </a:pPr>
            <a:r>
              <a:rPr lang="en-US" dirty="0">
                <a:solidFill>
                  <a:srgbClr val="152935"/>
                </a:solidFill>
                <a:latin typeface="inherit"/>
              </a:rPr>
              <a:t>In Box file: </a:t>
            </a:r>
            <a:r>
              <a:rPr lang="en-US" b="1" dirty="0">
                <a:solidFill>
                  <a:srgbClr val="152935"/>
                </a:solidFill>
                <a:latin typeface="Lucida Console" panose="020B0609040504020204" pitchFamily="49" charset="0"/>
              </a:rPr>
              <a:t>DB2WHCredentials.json</a:t>
            </a:r>
          </a:p>
        </p:txBody>
      </p:sp>
    </p:spTree>
    <p:extLst>
      <p:ext uri="{BB962C8B-B14F-4D97-AF65-F5344CB8AC3E}">
        <p14:creationId xmlns:p14="http://schemas.microsoft.com/office/powerpoint/2010/main" val="3636569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450" y="1106302"/>
            <a:ext cx="5918115" cy="1908118"/>
          </a:xfrm>
        </p:spPr>
        <p:txBody>
          <a:bodyPr/>
          <a:lstStyle/>
          <a:p>
            <a:r>
              <a:rPr lang="en-US" sz="4000" dirty="0"/>
              <a:t>Thank You</a:t>
            </a:r>
            <a:br>
              <a:rPr lang="en-US" sz="4000" dirty="0"/>
            </a:br>
            <a:br>
              <a:rPr lang="en-US" sz="4000" dirty="0"/>
            </a:br>
            <a:br>
              <a:rPr lang="en-US" sz="2000" dirty="0"/>
            </a:br>
            <a:br>
              <a:rPr lang="en-US" sz="2000" dirty="0"/>
            </a:br>
            <a:r>
              <a:rPr lang="en-US" sz="2000" dirty="0"/>
              <a:t>philippe.gregoire@fr.ibm.com</a:t>
            </a:r>
            <a:endParaRPr lang="en-US" sz="4000" dirty="0"/>
          </a:p>
        </p:txBody>
      </p:sp>
    </p:spTree>
    <p:extLst>
      <p:ext uri="{BB962C8B-B14F-4D97-AF65-F5344CB8AC3E}">
        <p14:creationId xmlns:p14="http://schemas.microsoft.com/office/powerpoint/2010/main" val="3453435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Notices and Disclaimers</a:t>
            </a:r>
          </a:p>
        </p:txBody>
      </p:sp>
      <p:sp>
        <p:nvSpPr>
          <p:cNvPr id="23556" name="Rectangle 4"/>
          <p:cNvSpPr>
            <a:spLocks noChangeArrowheads="1"/>
          </p:cNvSpPr>
          <p:nvPr/>
        </p:nvSpPr>
        <p:spPr bwMode="auto">
          <a:xfrm>
            <a:off x="206375" y="923925"/>
            <a:ext cx="8937625" cy="37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dirty="0">
                <a:solidFill>
                  <a:schemeClr val="tx1"/>
                </a:solidFill>
                <a:latin typeface="Arial" panose="020B0604020202020204" pitchFamily="34" charset="0"/>
              </a:rPr>
              <a:t>Copyright © 2016 by International Business Machines Corporation (IBM).  No part of this document may be reproduced or transmitted in any form without written permission from IBM. </a:t>
            </a:r>
          </a:p>
          <a:p>
            <a:pPr eaLnBrk="1" hangingPunct="1">
              <a:lnSpc>
                <a:spcPct val="90000"/>
              </a:lnSpc>
              <a:spcAft>
                <a:spcPts val="1000"/>
              </a:spcAft>
            </a:pPr>
            <a:r>
              <a:rPr lang="en-US" altLang="en-US" sz="900" b="1" dirty="0">
                <a:solidFill>
                  <a:schemeClr val="tx1"/>
                </a:solidFill>
                <a:latin typeface="Arial" panose="020B0604020202020204" pitchFamily="34" charset="0"/>
              </a:rPr>
              <a:t>U.S. Government Users Restricted Rights - Use, duplication or disclosure restricted by GSA ADP Schedule Contract with IBM.</a:t>
            </a:r>
          </a:p>
          <a:p>
            <a:pPr eaLnBrk="1" hangingPunct="1">
              <a:lnSpc>
                <a:spcPct val="90000"/>
              </a:lnSpc>
              <a:spcAft>
                <a:spcPts val="1000"/>
              </a:spcAft>
            </a:pPr>
            <a:r>
              <a:rPr lang="en-US" altLang="en-US" sz="900" dirty="0">
                <a:solidFill>
                  <a:schemeClr val="tx1"/>
                </a:solidFill>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  IN NO EVENT SHALL IBM BE LIABLE FOR ANY DAMAGE ARISING FROM THE USE OF THIS INFORMATION, INCLUDING BUT NOT LIMITED TO, LOSS OF DATA, BUSINESS INTERRUPTION, LOSS OF PROFIT OR LOSS OF OPPORTUNITY.  IBM products and services are warranted according to the terms and conditions of the agreements under which they are provided. </a:t>
            </a:r>
          </a:p>
          <a:p>
            <a:pPr eaLnBrk="1" hangingPunct="1">
              <a:lnSpc>
                <a:spcPct val="90000"/>
              </a:lnSpc>
              <a:spcAft>
                <a:spcPts val="1000"/>
              </a:spcAft>
            </a:pPr>
            <a:r>
              <a:rPr lang="en-US" altLang="en-US" sz="900" dirty="0">
                <a:solidFill>
                  <a:schemeClr val="tx1"/>
                </a:solidFill>
                <a:latin typeface="Arial" panose="020B0604020202020204" pitchFamily="34" charset="0"/>
              </a:rPr>
              <a:t>IBM products are manufactured from new parts or new and used parts. In some cases, a product may not be new and may have been previously installed. Regardless, our warranty terms apply.”</a:t>
            </a:r>
          </a:p>
          <a:p>
            <a:pPr eaLnBrk="1" hangingPunct="1">
              <a:lnSpc>
                <a:spcPct val="90000"/>
              </a:lnSpc>
              <a:spcAft>
                <a:spcPts val="1000"/>
              </a:spcAft>
            </a:pPr>
            <a:r>
              <a:rPr lang="en-US" altLang="en-US" sz="900" b="1" dirty="0">
                <a:solidFill>
                  <a:schemeClr val="tx1"/>
                </a:solidFill>
                <a:latin typeface="Arial" panose="020B0604020202020204" pitchFamily="34" charset="0"/>
              </a:rPr>
              <a:t>Any statements regarding IBM's future direction, intent or product plans are subject to change or withdrawal without notice.</a:t>
            </a:r>
          </a:p>
          <a:p>
            <a:pPr eaLnBrk="1" hangingPunct="1">
              <a:lnSpc>
                <a:spcPct val="90000"/>
              </a:lnSpc>
              <a:spcAft>
                <a:spcPts val="1000"/>
              </a:spcAft>
            </a:pPr>
            <a:r>
              <a:rPr lang="en-US" altLang="en-US" sz="900" dirty="0">
                <a:solidFill>
                  <a:schemeClr val="tx1"/>
                </a:solidFill>
                <a:latin typeface="Arial" panose="020B0604020202020204" pitchFamily="34" charset="0"/>
              </a:rPr>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eaLnBrk="1" hangingPunct="1">
              <a:lnSpc>
                <a:spcPct val="90000"/>
              </a:lnSpc>
              <a:spcAft>
                <a:spcPts val="1000"/>
              </a:spcAft>
            </a:pPr>
            <a:r>
              <a:rPr lang="en-US" altLang="en-US" sz="900" dirty="0">
                <a:solidFill>
                  <a:schemeClr val="tx1"/>
                </a:solidFill>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pPr eaLnBrk="1" hangingPunct="1">
              <a:lnSpc>
                <a:spcPct val="90000"/>
              </a:lnSpc>
              <a:spcAft>
                <a:spcPts val="1000"/>
              </a:spcAft>
            </a:pPr>
            <a:r>
              <a:rPr lang="en-US" altLang="en-US" sz="900" dirty="0">
                <a:solidFill>
                  <a:schemeClr val="tx1"/>
                </a:solidFill>
                <a:latin typeface="Arial" panose="020B0604020202020204" pitchFamily="34" charset="0"/>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 </a:t>
            </a:r>
          </a:p>
          <a:p>
            <a:pPr eaLnBrk="1" hangingPunct="1">
              <a:lnSpc>
                <a:spcPct val="90000"/>
              </a:lnSpc>
              <a:spcAft>
                <a:spcPts val="1000"/>
              </a:spcAft>
            </a:pPr>
            <a:r>
              <a:rPr lang="en-US" altLang="en-US" sz="900" dirty="0">
                <a:solidFill>
                  <a:schemeClr val="tx1"/>
                </a:solidFill>
                <a:latin typeface="Arial" panose="020B0604020202020204" pitchFamily="34" charset="0"/>
              </a:rPr>
              <a:t>It is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responsibility to insure its own compliance with legal requirements and to obtain advice of competent legal counsel as to the identification and interpretation of any relevant laws and regulatory requirements that may affect the customer</a:t>
            </a:r>
            <a:r>
              <a:rPr lang="ja-JP" altLang="en-US" sz="900" dirty="0">
                <a:solidFill>
                  <a:schemeClr val="tx1"/>
                </a:solidFill>
                <a:latin typeface="Arial" panose="020B0604020202020204" pitchFamily="34" charset="0"/>
                <a:ea typeface="ＭＳ Ｐゴシック" panose="020B0600070205080204" pitchFamily="34" charset="-128"/>
              </a:rPr>
              <a:t>’</a:t>
            </a:r>
            <a:r>
              <a:rPr lang="en-US" altLang="ja-JP" sz="900" dirty="0">
                <a:solidFill>
                  <a:schemeClr val="tx1"/>
                </a:solidFill>
                <a:latin typeface="Arial" panose="020B0604020202020204" pitchFamily="34" charset="0"/>
                <a:ea typeface="ＭＳ Ｐゴシック" panose="020B0600070205080204" pitchFamily="34" charset="-128"/>
              </a:rPr>
              <a:t>s business and any actions the customer may need to take to comply with such laws.  IBM does not provide legal advice or represent or warrant that its services or products will ensure that the customer is in compliance with any law</a:t>
            </a:r>
            <a:endParaRPr lang="en-US" altLang="en-US" sz="900" dirty="0">
              <a:solidFill>
                <a:schemeClr val="tx1"/>
              </a:solidFill>
              <a:latin typeface="Arial" panose="020B0604020202020204" pitchFamily="34" charset="0"/>
            </a:endParaRPr>
          </a:p>
        </p:txBody>
      </p:sp>
    </p:spTree>
    <p:extLst>
      <p:ext uri="{BB962C8B-B14F-4D97-AF65-F5344CB8AC3E}">
        <p14:creationId xmlns:p14="http://schemas.microsoft.com/office/powerpoint/2010/main" val="208590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B7CD-BBA8-41F2-8198-68AEC1339F08}"/>
              </a:ext>
            </a:extLst>
          </p:cNvPr>
          <p:cNvSpPr>
            <a:spLocks noGrp="1"/>
          </p:cNvSpPr>
          <p:nvPr>
            <p:ph type="title"/>
          </p:nvPr>
        </p:nvSpPr>
        <p:spPr/>
        <p:txBody>
          <a:bodyPr/>
          <a:lstStyle/>
          <a:p>
            <a:r>
              <a:rPr lang="en-US" dirty="0"/>
              <a:t>Model Evaluation considerations</a:t>
            </a:r>
          </a:p>
        </p:txBody>
      </p:sp>
      <p:sp>
        <p:nvSpPr>
          <p:cNvPr id="3" name="Content Placeholder 2">
            <a:extLst>
              <a:ext uri="{FF2B5EF4-FFF2-40B4-BE49-F238E27FC236}">
                <a16:creationId xmlns:a16="http://schemas.microsoft.com/office/drawing/2014/main" id="{896D5C70-265A-4053-92B0-73A8206FCDCE}"/>
              </a:ext>
            </a:extLst>
          </p:cNvPr>
          <p:cNvSpPr>
            <a:spLocks noGrp="1"/>
          </p:cNvSpPr>
          <p:nvPr>
            <p:ph idx="1"/>
          </p:nvPr>
        </p:nvSpPr>
        <p:spPr/>
        <p:txBody>
          <a:bodyPr/>
          <a:lstStyle/>
          <a:p>
            <a:r>
              <a:rPr lang="en-US" dirty="0"/>
              <a:t>Once a model has been computed, the issue is to assess its validity</a:t>
            </a:r>
          </a:p>
          <a:p>
            <a:pPr lvl="1"/>
            <a:r>
              <a:rPr lang="en-US" dirty="0"/>
              <a:t>Validity assessment is based on metrics computed on the validation subset</a:t>
            </a:r>
          </a:p>
          <a:p>
            <a:pPr lvl="2"/>
            <a:r>
              <a:rPr lang="en-US" dirty="0"/>
              <a:t>Cross Validation techniques shuffle the train/test sets for higher precision</a:t>
            </a:r>
          </a:p>
          <a:p>
            <a:pPr lvl="2"/>
            <a:r>
              <a:rPr lang="en-US" dirty="0"/>
              <a:t>Accuracy on the test set is not always a precise indicator</a:t>
            </a:r>
          </a:p>
          <a:p>
            <a:pPr lvl="1"/>
            <a:endParaRPr lang="en-US" dirty="0"/>
          </a:p>
          <a:p>
            <a:pPr lvl="1"/>
            <a:r>
              <a:rPr lang="en-US" dirty="0"/>
              <a:t>The typology of measures depend on the technique</a:t>
            </a:r>
          </a:p>
          <a:p>
            <a:pPr lvl="2"/>
            <a:r>
              <a:rPr lang="en-US" dirty="0"/>
              <a:t>Regression </a:t>
            </a:r>
            <a:r>
              <a:rPr lang="en-US" dirty="0" err="1"/>
              <a:t>algos</a:t>
            </a:r>
            <a:r>
              <a:rPr lang="en-US" dirty="0"/>
              <a:t> use Mean Squared Error, and R-Squared (R^2) metric</a:t>
            </a:r>
          </a:p>
          <a:p>
            <a:pPr lvl="2"/>
            <a:r>
              <a:rPr lang="en-US" dirty="0"/>
              <a:t>Classification </a:t>
            </a:r>
            <a:r>
              <a:rPr lang="en-US" dirty="0" err="1"/>
              <a:t>algos</a:t>
            </a:r>
            <a:r>
              <a:rPr lang="en-US" dirty="0"/>
              <a:t> use metrics such as ROC and PR</a:t>
            </a:r>
          </a:p>
          <a:p>
            <a:pPr lvl="3"/>
            <a:r>
              <a:rPr lang="en-US" dirty="0"/>
              <a:t>Give a measure of the ratio of true vs false </a:t>
            </a:r>
            <a:r>
              <a:rPr lang="en-US" dirty="0" err="1"/>
              <a:t>positive&amp;negative</a:t>
            </a:r>
            <a:endParaRPr lang="en-US" dirty="0"/>
          </a:p>
        </p:txBody>
      </p:sp>
    </p:spTree>
    <p:extLst>
      <p:ext uri="{BB962C8B-B14F-4D97-AF65-F5344CB8AC3E}">
        <p14:creationId xmlns:p14="http://schemas.microsoft.com/office/powerpoint/2010/main" val="2602434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a:t>Notices and Disclaimers Con’t. </a:t>
            </a:r>
          </a:p>
        </p:txBody>
      </p:sp>
      <p:sp>
        <p:nvSpPr>
          <p:cNvPr id="24580" name="Rectangle 4"/>
          <p:cNvSpPr>
            <a:spLocks noChangeArrowheads="1"/>
          </p:cNvSpPr>
          <p:nvPr/>
        </p:nvSpPr>
        <p:spPr bwMode="auto">
          <a:xfrm>
            <a:off x="107950" y="914400"/>
            <a:ext cx="903605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191919"/>
                </a:solidFill>
                <a:latin typeface="HelvNeue Light for IBM"/>
                <a:cs typeface="Arial" panose="020B0604020202020204" pitchFamily="34" charset="0"/>
              </a:defRPr>
            </a:lvl1pPr>
            <a:lvl2pPr marL="742950" indent="-285750" eaLnBrk="0" hangingPunct="0">
              <a:defRPr sz="2000">
                <a:solidFill>
                  <a:srgbClr val="191919"/>
                </a:solidFill>
                <a:latin typeface="HelvNeue Light for IBM"/>
                <a:cs typeface="Arial" panose="020B0604020202020204" pitchFamily="34" charset="0"/>
              </a:defRPr>
            </a:lvl2pPr>
            <a:lvl3pPr marL="1143000" indent="-228600" eaLnBrk="0" hangingPunct="0">
              <a:defRPr sz="2000">
                <a:solidFill>
                  <a:srgbClr val="191919"/>
                </a:solidFill>
                <a:latin typeface="HelvNeue Light for IBM"/>
                <a:cs typeface="Arial" panose="020B0604020202020204" pitchFamily="34" charset="0"/>
              </a:defRPr>
            </a:lvl3pPr>
            <a:lvl4pPr marL="1600200" indent="-228600" eaLnBrk="0" hangingPunct="0">
              <a:defRPr sz="2000">
                <a:solidFill>
                  <a:srgbClr val="191919"/>
                </a:solidFill>
                <a:latin typeface="HelvNeue Light for IBM"/>
                <a:cs typeface="Arial" panose="020B0604020202020204" pitchFamily="34" charset="0"/>
              </a:defRPr>
            </a:lvl4pPr>
            <a:lvl5pPr marL="2057400" indent="-228600" eaLnBrk="0" hangingPunct="0">
              <a:defRPr sz="2000">
                <a:solidFill>
                  <a:srgbClr val="191919"/>
                </a:solidFill>
                <a:latin typeface="HelvNeue Light for IBM"/>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a:cs typeface="Arial" panose="020B0604020202020204" pitchFamily="34" charset="0"/>
              </a:defRPr>
            </a:lvl9pPr>
          </a:lstStyle>
          <a:p>
            <a:pPr eaLnBrk="1" hangingPunct="1">
              <a:lnSpc>
                <a:spcPct val="90000"/>
              </a:lnSpc>
              <a:spcAft>
                <a:spcPts val="1000"/>
              </a:spcAft>
            </a:pPr>
            <a:r>
              <a:rPr lang="en-US" altLang="en-US" sz="900">
                <a:solidFill>
                  <a:schemeClr val="tx1"/>
                </a:solidFill>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900">
                <a:solidFill>
                  <a:schemeClr val="tx1"/>
                </a:solidFill>
                <a:latin typeface="Arial" panose="020B0604020202020204" pitchFamily="34" charset="0"/>
                <a:ea typeface="ＭＳ Ｐゴシック" panose="020B0600070205080204" pitchFamily="34" charset="-128"/>
              </a:rPr>
              <a:t>’</a:t>
            </a:r>
            <a:r>
              <a:rPr lang="en-US" altLang="ja-JP" sz="900">
                <a:solidFill>
                  <a:schemeClr val="tx1"/>
                </a:solidFill>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eaLnBrk="1" hangingPunct="1">
              <a:lnSpc>
                <a:spcPct val="90000"/>
              </a:lnSpc>
              <a:spcAft>
                <a:spcPts val="1000"/>
              </a:spcAft>
            </a:pPr>
            <a:r>
              <a:rPr lang="en-US" altLang="en-US" sz="900">
                <a:solidFill>
                  <a:schemeClr val="tx1"/>
                </a:solidFill>
                <a:latin typeface="Arial" panose="020B0604020202020204" pitchFamily="34" charset="0"/>
              </a:rPr>
              <a:t>The provision of the information contained h erein is not intended to, and does not, grant any right or license under any IBM patents, copyrights, trademarks or other intellectual property right. </a:t>
            </a:r>
          </a:p>
          <a:p>
            <a:pPr eaLnBrk="1" hangingPunct="1">
              <a:lnSpc>
                <a:spcPct val="90000"/>
              </a:lnSpc>
            </a:pPr>
            <a:r>
              <a:rPr lang="en-US" altLang="en-US" sz="900">
                <a:solidFill>
                  <a:schemeClr val="tx1"/>
                </a:solidFill>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altLang="en-US" sz="900">
                <a:solidFill>
                  <a:schemeClr val="tx1"/>
                </a:solidFill>
                <a:latin typeface="Arial" panose="020B0604020202020204" pitchFamily="34" charset="0"/>
                <a:hlinkClick r:id="rId3"/>
              </a:rPr>
              <a:t>www.ibm.com/legal/copytrade.shtml</a:t>
            </a:r>
            <a:r>
              <a:rPr lang="en-US" altLang="en-US" sz="900">
                <a:solidFill>
                  <a:schemeClr val="tx1"/>
                </a:solidFill>
                <a:latin typeface="Arial" panose="020B0604020202020204" pitchFamily="34" charset="0"/>
              </a:rPr>
              <a:t>.</a:t>
            </a:r>
          </a:p>
        </p:txBody>
      </p:sp>
    </p:spTree>
    <p:extLst>
      <p:ext uri="{BB962C8B-B14F-4D97-AF65-F5344CB8AC3E}">
        <p14:creationId xmlns:p14="http://schemas.microsoft.com/office/powerpoint/2010/main" val="8504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319" y="1042987"/>
            <a:ext cx="3923960" cy="3589735"/>
          </a:xfrm>
        </p:spPr>
        <p:txBody>
          <a:bodyPr/>
          <a:lstStyle/>
          <a:p>
            <a:r>
              <a:rPr lang="en-US" dirty="0"/>
              <a:t>Balance two goals</a:t>
            </a:r>
          </a:p>
          <a:p>
            <a:pPr lvl="1"/>
            <a:r>
              <a:rPr lang="en-US" dirty="0"/>
              <a:t>Fit train data correctly, i.e. lead to good predictions on train data</a:t>
            </a:r>
          </a:p>
          <a:p>
            <a:pPr lvl="1"/>
            <a:r>
              <a:rPr lang="en-US" dirty="0"/>
              <a:t>Have a model as simple as possible to avoid overfitting.</a:t>
            </a:r>
          </a:p>
          <a:p>
            <a:pPr lvl="1"/>
            <a:endParaRPr lang="en-US" dirty="0"/>
          </a:p>
          <a:p>
            <a:r>
              <a:rPr lang="en-US" dirty="0"/>
              <a:t>Overfitting can occur with regression, see blue curve on the right</a:t>
            </a:r>
          </a:p>
          <a:p>
            <a:r>
              <a:rPr lang="en-US" dirty="0"/>
              <a:t>Underfitting occurs when a model is too sparse </a:t>
            </a:r>
          </a:p>
        </p:txBody>
      </p:sp>
      <p:sp>
        <p:nvSpPr>
          <p:cNvPr id="3" name="Title 2"/>
          <p:cNvSpPr>
            <a:spLocks noGrp="1"/>
          </p:cNvSpPr>
          <p:nvPr>
            <p:ph type="title"/>
          </p:nvPr>
        </p:nvSpPr>
        <p:spPr/>
        <p:txBody>
          <a:bodyPr/>
          <a:lstStyle/>
          <a:p>
            <a:r>
              <a:rPr lang="en-US" dirty="0"/>
              <a:t>Model training – under and overfitting</a:t>
            </a:r>
          </a:p>
        </p:txBody>
      </p:sp>
      <p:pic>
        <p:nvPicPr>
          <p:cNvPr id="4" name="Picture 3"/>
          <p:cNvPicPr>
            <a:picLocks noChangeAspect="1"/>
          </p:cNvPicPr>
          <p:nvPr/>
        </p:nvPicPr>
        <p:blipFill>
          <a:blip r:embed="rId2"/>
          <a:stretch>
            <a:fillRect/>
          </a:stretch>
        </p:blipFill>
        <p:spPr>
          <a:xfrm>
            <a:off x="5164592" y="1286555"/>
            <a:ext cx="3648075" cy="2847975"/>
          </a:xfrm>
          <a:prstGeom prst="rect">
            <a:avLst/>
          </a:prstGeom>
        </p:spPr>
      </p:pic>
    </p:spTree>
    <p:extLst>
      <p:ext uri="{BB962C8B-B14F-4D97-AF65-F5344CB8AC3E}">
        <p14:creationId xmlns:p14="http://schemas.microsoft.com/office/powerpoint/2010/main" val="130670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B7CD-BBA8-41F2-8198-68AEC1339F08}"/>
              </a:ext>
            </a:extLst>
          </p:cNvPr>
          <p:cNvSpPr>
            <a:spLocks noGrp="1"/>
          </p:cNvSpPr>
          <p:nvPr>
            <p:ph type="title"/>
          </p:nvPr>
        </p:nvSpPr>
        <p:spPr/>
        <p:txBody>
          <a:bodyPr/>
          <a:lstStyle/>
          <a:p>
            <a:r>
              <a:rPr lang="en-US" dirty="0"/>
              <a:t>Algorithm selection and tuning</a:t>
            </a:r>
          </a:p>
        </p:txBody>
      </p:sp>
      <p:sp>
        <p:nvSpPr>
          <p:cNvPr id="3" name="Content Placeholder 2">
            <a:extLst>
              <a:ext uri="{FF2B5EF4-FFF2-40B4-BE49-F238E27FC236}">
                <a16:creationId xmlns:a16="http://schemas.microsoft.com/office/drawing/2014/main" id="{896D5C70-265A-4053-92B0-73A8206FCDCE}"/>
              </a:ext>
            </a:extLst>
          </p:cNvPr>
          <p:cNvSpPr>
            <a:spLocks noGrp="1"/>
          </p:cNvSpPr>
          <p:nvPr>
            <p:ph idx="1"/>
          </p:nvPr>
        </p:nvSpPr>
        <p:spPr>
          <a:xfrm>
            <a:off x="335450" y="782035"/>
            <a:ext cx="8722614" cy="3896525"/>
          </a:xfrm>
        </p:spPr>
        <p:txBody>
          <a:bodyPr/>
          <a:lstStyle/>
          <a:p>
            <a:r>
              <a:rPr lang="en-US" dirty="0"/>
              <a:t>Each technique can have several algorithm implementations that yield different results depending on the shape of the dataset</a:t>
            </a:r>
          </a:p>
          <a:p>
            <a:pPr lvl="1"/>
            <a:endParaRPr lang="en-US" dirty="0"/>
          </a:p>
          <a:p>
            <a:pPr lvl="1"/>
            <a:endParaRPr lang="en-US" dirty="0"/>
          </a:p>
          <a:p>
            <a:pPr lvl="1"/>
            <a:r>
              <a:rPr lang="en-US" dirty="0"/>
              <a:t>Classification</a:t>
            </a:r>
          </a:p>
          <a:p>
            <a:pPr lvl="1"/>
            <a:endParaRPr lang="en-US" dirty="0"/>
          </a:p>
          <a:p>
            <a:pPr lvl="1"/>
            <a:endParaRPr lang="en-US" dirty="0"/>
          </a:p>
          <a:p>
            <a:pPr lvl="1"/>
            <a:endParaRPr lang="en-US" dirty="0"/>
          </a:p>
          <a:p>
            <a:pPr lvl="1"/>
            <a:endParaRPr lang="en-US" dirty="0"/>
          </a:p>
          <a:p>
            <a:pPr lvl="1"/>
            <a:endParaRPr lang="en-US" dirty="0"/>
          </a:p>
          <a:p>
            <a:pPr lvl="1"/>
            <a:r>
              <a:rPr lang="en-US" dirty="0"/>
              <a:t>Clustering</a:t>
            </a:r>
          </a:p>
          <a:p>
            <a:pPr lvl="1"/>
            <a:endParaRPr lang="en-US" dirty="0"/>
          </a:p>
          <a:p>
            <a:pPr lvl="1" algn="r"/>
            <a:r>
              <a:rPr lang="en-US" dirty="0"/>
              <a:t>Regression</a:t>
            </a:r>
          </a:p>
        </p:txBody>
      </p:sp>
      <p:pic>
        <p:nvPicPr>
          <p:cNvPr id="1026" name="Picture 2" descr="../../_images/sphx_glr_plot_classifier_comparison_001.png">
            <a:extLst>
              <a:ext uri="{FF2B5EF4-FFF2-40B4-BE49-F238E27FC236}">
                <a16:creationId xmlns:a16="http://schemas.microsoft.com/office/drawing/2014/main" id="{CFF523B6-D6F4-43E9-ADEF-52FA939C5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483" y="1372145"/>
            <a:ext cx="4683034" cy="1561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_images/sphx_glr_plot_cluster_comparison_001.png">
            <a:extLst>
              <a:ext uri="{FF2B5EF4-FFF2-40B4-BE49-F238E27FC236}">
                <a16:creationId xmlns:a16="http://schemas.microsoft.com/office/drawing/2014/main" id="{9ADADC81-48FA-4EE6-BDBC-CA45974BD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83" y="2962547"/>
            <a:ext cx="2940769" cy="17505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9CF23B-0B8D-43BA-A587-A8BE0DB4F063}"/>
              </a:ext>
            </a:extLst>
          </p:cNvPr>
          <p:cNvSpPr/>
          <p:nvPr/>
        </p:nvSpPr>
        <p:spPr>
          <a:xfrm>
            <a:off x="4398856" y="2980195"/>
            <a:ext cx="4745144" cy="738664"/>
          </a:xfrm>
          <a:prstGeom prst="rect">
            <a:avLst/>
          </a:prstGeom>
        </p:spPr>
        <p:txBody>
          <a:bodyPr wrap="square" lIns="0" tIns="0" rIns="0" bIns="0">
            <a:spAutoFit/>
          </a:bodyPr>
          <a:lstStyle/>
          <a:p>
            <a:pPr lvl="2"/>
            <a:r>
              <a:rPr lang="en-US" sz="800">
                <a:hlinkClick r:id="rId4"/>
              </a:rPr>
              <a:t>		http</a:t>
            </a:r>
            <a:r>
              <a:rPr lang="en-US" sz="800" dirty="0">
                <a:hlinkClick r:id="rId4"/>
              </a:rPr>
              <a:t>://scikit-learn.org/</a:t>
            </a:r>
            <a:br>
              <a:rPr lang="en-US" sz="800" dirty="0">
                <a:hlinkClick r:id="rId4"/>
              </a:rPr>
            </a:br>
            <a:r>
              <a:rPr lang="en-US" sz="800" dirty="0">
                <a:hlinkClick r:id="rId4"/>
              </a:rPr>
              <a:t>stable/auto_examples</a:t>
            </a:r>
            <a:r>
              <a:rPr lang="en-US" sz="800" dirty="0"/>
              <a:t>/classification/plot_classifier_comparison.html</a:t>
            </a:r>
          </a:p>
          <a:p>
            <a:pPr lvl="2"/>
            <a:endParaRPr lang="en-US" sz="800" dirty="0"/>
          </a:p>
          <a:p>
            <a:pPr lvl="2"/>
            <a:endParaRPr lang="en-US" sz="800" dirty="0"/>
          </a:p>
          <a:p>
            <a:pPr lvl="2"/>
            <a:r>
              <a:rPr lang="en-US" sz="800" dirty="0"/>
              <a:t>http://scikit-learn.org/</a:t>
            </a:r>
            <a:br>
              <a:rPr lang="en-US" sz="800" dirty="0"/>
            </a:br>
            <a:r>
              <a:rPr lang="en-US" sz="800" dirty="0"/>
              <a:t>stable/</a:t>
            </a:r>
            <a:r>
              <a:rPr lang="en-US" sz="800" dirty="0" err="1"/>
              <a:t>auto_examples</a:t>
            </a:r>
            <a:r>
              <a:rPr lang="en-US" sz="800" dirty="0"/>
              <a:t>/cluster/plot_cluster_comparison.html</a:t>
            </a:r>
          </a:p>
        </p:txBody>
      </p:sp>
    </p:spTree>
    <p:extLst>
      <p:ext uri="{BB962C8B-B14F-4D97-AF65-F5344CB8AC3E}">
        <p14:creationId xmlns:p14="http://schemas.microsoft.com/office/powerpoint/2010/main" val="428767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E1606F-11A0-4870-B309-CDDAD0D5746A}"/>
              </a:ext>
            </a:extLst>
          </p:cNvPr>
          <p:cNvPicPr>
            <a:picLocks noChangeAspect="1"/>
          </p:cNvPicPr>
          <p:nvPr/>
        </p:nvPicPr>
        <p:blipFill>
          <a:blip r:embed="rId2"/>
          <a:stretch>
            <a:fillRect/>
          </a:stretch>
        </p:blipFill>
        <p:spPr>
          <a:xfrm>
            <a:off x="44932" y="683414"/>
            <a:ext cx="9099068" cy="3939881"/>
          </a:xfrm>
          <a:prstGeom prst="rect">
            <a:avLst/>
          </a:prstGeom>
        </p:spPr>
      </p:pic>
      <p:sp>
        <p:nvSpPr>
          <p:cNvPr id="4" name="Title 3">
            <a:extLst>
              <a:ext uri="{FF2B5EF4-FFF2-40B4-BE49-F238E27FC236}">
                <a16:creationId xmlns:a16="http://schemas.microsoft.com/office/drawing/2014/main" id="{36C949DC-C62C-4383-A998-F6F76A058B4B}"/>
              </a:ext>
            </a:extLst>
          </p:cNvPr>
          <p:cNvSpPr>
            <a:spLocks noGrp="1"/>
          </p:cNvSpPr>
          <p:nvPr>
            <p:ph type="title"/>
          </p:nvPr>
        </p:nvSpPr>
        <p:spPr/>
        <p:txBody>
          <a:bodyPr/>
          <a:lstStyle/>
          <a:p>
            <a:r>
              <a:rPr lang="en-US" dirty="0"/>
              <a:t>Machine Learning challenges: Regression</a:t>
            </a:r>
          </a:p>
        </p:txBody>
      </p:sp>
      <p:sp>
        <p:nvSpPr>
          <p:cNvPr id="5" name="Content Placeholder 4">
            <a:extLst>
              <a:ext uri="{FF2B5EF4-FFF2-40B4-BE49-F238E27FC236}">
                <a16:creationId xmlns:a16="http://schemas.microsoft.com/office/drawing/2014/main" id="{52A8F4AF-CAEA-425B-835E-76F9764A3F6A}"/>
              </a:ext>
            </a:extLst>
          </p:cNvPr>
          <p:cNvSpPr>
            <a:spLocks noGrp="1"/>
          </p:cNvSpPr>
          <p:nvPr>
            <p:ph idx="1"/>
          </p:nvPr>
        </p:nvSpPr>
        <p:spPr>
          <a:xfrm>
            <a:off x="335450" y="636495"/>
            <a:ext cx="8722614" cy="4042066"/>
          </a:xfrm>
        </p:spPr>
        <p:txBody>
          <a:bodyPr/>
          <a:lstStyle/>
          <a:p>
            <a:r>
              <a:rPr lang="en-US" dirty="0">
                <a:hlinkClick r:id="rId3"/>
              </a:rPr>
              <a:t>https://xkcd.com/2048/</a:t>
            </a:r>
            <a:endParaRPr lang="en-US" dirty="0"/>
          </a:p>
          <a:p>
            <a:endParaRPr lang="en-US" dirty="0"/>
          </a:p>
        </p:txBody>
      </p:sp>
      <p:sp>
        <p:nvSpPr>
          <p:cNvPr id="3" name="Slide Number Placeholder 2">
            <a:extLst>
              <a:ext uri="{FF2B5EF4-FFF2-40B4-BE49-F238E27FC236}">
                <a16:creationId xmlns:a16="http://schemas.microsoft.com/office/drawing/2014/main" id="{3DAEA555-0E75-431D-A2D9-72A930C5D4AF}"/>
              </a:ext>
            </a:extLst>
          </p:cNvPr>
          <p:cNvSpPr>
            <a:spLocks noGrp="1"/>
          </p:cNvSpPr>
          <p:nvPr>
            <p:ph type="sldNum" sz="quarter" idx="4294967295"/>
          </p:nvPr>
        </p:nvSpPr>
        <p:spPr/>
        <p:txBody>
          <a:bodyPr/>
          <a:lstStyle/>
          <a:p>
            <a:r>
              <a:rPr lang="en-US" dirty="0"/>
              <a:t> </a:t>
            </a:r>
          </a:p>
        </p:txBody>
      </p:sp>
      <p:sp>
        <p:nvSpPr>
          <p:cNvPr id="2" name="Rectangle 1">
            <a:extLst>
              <a:ext uri="{FF2B5EF4-FFF2-40B4-BE49-F238E27FC236}">
                <a16:creationId xmlns:a16="http://schemas.microsoft.com/office/drawing/2014/main" id="{C3D9C5D7-0132-4153-B989-10D3F226F411}"/>
              </a:ext>
            </a:extLst>
          </p:cNvPr>
          <p:cNvSpPr/>
          <p:nvPr/>
        </p:nvSpPr>
        <p:spPr>
          <a:xfrm>
            <a:off x="0" y="4524794"/>
            <a:ext cx="4073689" cy="246221"/>
          </a:xfrm>
          <a:prstGeom prst="rect">
            <a:avLst/>
          </a:prstGeom>
        </p:spPr>
        <p:txBody>
          <a:bodyPr wrap="square">
            <a:spAutoFit/>
          </a:bodyPr>
          <a:lstStyle/>
          <a:p>
            <a:r>
              <a:rPr lang="en-US" sz="1000" dirty="0"/>
              <a:t>http://www.explainxkcd.com/wiki/index.php/2048:_Curve-Fitting</a:t>
            </a:r>
          </a:p>
        </p:txBody>
      </p:sp>
    </p:spTree>
    <p:extLst>
      <p:ext uri="{BB962C8B-B14F-4D97-AF65-F5344CB8AC3E}">
        <p14:creationId xmlns:p14="http://schemas.microsoft.com/office/powerpoint/2010/main" val="170055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EDF3-D4FC-491E-8FB4-F6E1B1298C42}"/>
              </a:ext>
            </a:extLst>
          </p:cNvPr>
          <p:cNvSpPr>
            <a:spLocks noGrp="1"/>
          </p:cNvSpPr>
          <p:nvPr>
            <p:ph type="title"/>
          </p:nvPr>
        </p:nvSpPr>
        <p:spPr/>
        <p:txBody>
          <a:bodyPr/>
          <a:lstStyle/>
          <a:p>
            <a:r>
              <a:rPr lang="en-US" dirty="0"/>
              <a:t>What are ‘Hyperparameters’</a:t>
            </a:r>
          </a:p>
        </p:txBody>
      </p:sp>
      <p:sp>
        <p:nvSpPr>
          <p:cNvPr id="3" name="Content Placeholder 2">
            <a:extLst>
              <a:ext uri="{FF2B5EF4-FFF2-40B4-BE49-F238E27FC236}">
                <a16:creationId xmlns:a16="http://schemas.microsoft.com/office/drawing/2014/main" id="{BD15BDD5-B2E7-49B8-8066-21456613A285}"/>
              </a:ext>
            </a:extLst>
          </p:cNvPr>
          <p:cNvSpPr>
            <a:spLocks noGrp="1"/>
          </p:cNvSpPr>
          <p:nvPr>
            <p:ph idx="1"/>
          </p:nvPr>
        </p:nvSpPr>
        <p:spPr/>
        <p:txBody>
          <a:bodyPr/>
          <a:lstStyle/>
          <a:p>
            <a:r>
              <a:rPr lang="en-US" dirty="0"/>
              <a:t>ML Algorithms usually have a set of parameters that can be modified</a:t>
            </a:r>
          </a:p>
          <a:p>
            <a:pPr lvl="1"/>
            <a:r>
              <a:rPr lang="en-US" dirty="0"/>
              <a:t>These are called ‘hyperparameters’</a:t>
            </a:r>
          </a:p>
          <a:p>
            <a:pPr lvl="1"/>
            <a:r>
              <a:rPr lang="en-US" dirty="0"/>
              <a:t>For example, the train/test split ratio can be considered an hyperparameter</a:t>
            </a:r>
          </a:p>
          <a:p>
            <a:r>
              <a:rPr lang="en-US" dirty="0"/>
              <a:t>Selecting the proper/best hyperparameters is a ML task in itself</a:t>
            </a:r>
          </a:p>
          <a:p>
            <a:endParaRPr lang="en-US" dirty="0"/>
          </a:p>
        </p:txBody>
      </p:sp>
    </p:spTree>
    <p:extLst>
      <p:ext uri="{BB962C8B-B14F-4D97-AF65-F5344CB8AC3E}">
        <p14:creationId xmlns:p14="http://schemas.microsoft.com/office/powerpoint/2010/main" val="157713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an 34"/>
          <p:cNvSpPr/>
          <p:nvPr/>
        </p:nvSpPr>
        <p:spPr>
          <a:xfrm>
            <a:off x="1422653" y="2627852"/>
            <a:ext cx="928997" cy="584098"/>
          </a:xfrm>
          <a:prstGeom prst="can">
            <a:avLst/>
          </a:prstGeom>
          <a:solidFill>
            <a:schemeClr val="tx2">
              <a:lumMod val="7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r>
              <a:rPr lang="en-US" sz="900" dirty="0">
                <a:solidFill>
                  <a:srgbClr val="FFFFFF"/>
                </a:solidFill>
                <a:latin typeface="Helvetica Neue Medium" charset="0"/>
                <a:ea typeface="Helvetica Neue Medium" charset="0"/>
                <a:cs typeface="Helvetica Neue Medium" charset="0"/>
              </a:rPr>
              <a:t>artifact</a:t>
            </a:r>
          </a:p>
          <a:p>
            <a:pPr algn="ctr">
              <a:spcBef>
                <a:spcPts val="34"/>
              </a:spcBef>
              <a:buClr>
                <a:srgbClr val="000000"/>
              </a:buClr>
            </a:pPr>
            <a:r>
              <a:rPr lang="en-US" sz="900" dirty="0">
                <a:solidFill>
                  <a:srgbClr val="FFFFFF"/>
                </a:solidFill>
                <a:latin typeface="Helvetica Neue Medium" charset="0"/>
                <a:ea typeface="Helvetica Neue Medium" charset="0"/>
                <a:cs typeface="Helvetica Neue Medium" charset="0"/>
              </a:rPr>
              <a:t>repository</a:t>
            </a:r>
          </a:p>
        </p:txBody>
      </p:sp>
      <p:sp>
        <p:nvSpPr>
          <p:cNvPr id="36" name="Cube 35"/>
          <p:cNvSpPr/>
          <p:nvPr/>
        </p:nvSpPr>
        <p:spPr>
          <a:xfrm>
            <a:off x="954158" y="1653872"/>
            <a:ext cx="1953226" cy="678261"/>
          </a:xfrm>
          <a:prstGeom prst="cube">
            <a:avLst>
              <a:gd name="adj" fmla="val 12262"/>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rgbClr val="000000"/>
              </a:buClr>
            </a:pPr>
            <a:endParaRPr lang="fr-FR" sz="1200" dirty="0">
              <a:solidFill>
                <a:srgbClr val="000000">
                  <a:lumMod val="50000"/>
                  <a:lumOff val="50000"/>
                </a:srgbClr>
              </a:solidFill>
              <a:latin typeface="Helvetica Neue Medium" charset="0"/>
              <a:ea typeface="Helvetica Neue Medium" charset="0"/>
              <a:cs typeface="Helvetica Neue Medium" charset="0"/>
            </a:endParaRPr>
          </a:p>
          <a:p>
            <a:pPr algn="ctr">
              <a:spcBef>
                <a:spcPts val="34"/>
              </a:spcBef>
              <a:buClr>
                <a:srgbClr val="000000"/>
              </a:buClr>
            </a:pPr>
            <a:r>
              <a:rPr lang="fr-FR" sz="1200" dirty="0">
                <a:solidFill>
                  <a:srgbClr val="000000">
                    <a:lumMod val="50000"/>
                    <a:lumOff val="50000"/>
                  </a:srgbClr>
                </a:solidFill>
                <a:latin typeface="Helvetica Neue Medium" charset="0"/>
                <a:ea typeface="Helvetica Neue Medium" charset="0"/>
                <a:cs typeface="Helvetica Neue Medium" charset="0"/>
              </a:rPr>
              <a:t>train</a:t>
            </a:r>
          </a:p>
          <a:p>
            <a:pPr algn="ctr">
              <a:spcBef>
                <a:spcPts val="34"/>
              </a:spcBef>
              <a:buClr>
                <a:srgbClr val="000000"/>
              </a:buClr>
            </a:pPr>
            <a:r>
              <a:rPr lang="fr-FR" sz="1200" dirty="0">
                <a:solidFill>
                  <a:srgbClr val="000000">
                    <a:lumMod val="50000"/>
                    <a:lumOff val="50000"/>
                  </a:srgbClr>
                </a:solidFill>
                <a:latin typeface="Helvetica Neue Medium" charset="0"/>
                <a:ea typeface="Helvetica Neue Medium" charset="0"/>
                <a:cs typeface="Helvetica Neue Medium" charset="0"/>
              </a:rPr>
              <a:t>infrastructure</a:t>
            </a:r>
          </a:p>
          <a:p>
            <a:pPr algn="ctr">
              <a:spcBef>
                <a:spcPts val="34"/>
              </a:spcBef>
              <a:buClr>
                <a:srgbClr val="000000"/>
              </a:buClr>
            </a:pPr>
            <a:endParaRPr lang="fr-FR" sz="1200" dirty="0">
              <a:solidFill>
                <a:srgbClr val="000000">
                  <a:lumMod val="50000"/>
                  <a:lumOff val="50000"/>
                </a:srgbClr>
              </a:solidFill>
              <a:latin typeface="Helvetica Neue Medium" charset="0"/>
              <a:ea typeface="Helvetica Neue Medium" charset="0"/>
              <a:cs typeface="Helvetica Neue Medium" charset="0"/>
            </a:endParaRPr>
          </a:p>
        </p:txBody>
      </p:sp>
      <p:sp>
        <p:nvSpPr>
          <p:cNvPr id="37" name="Cube 36"/>
          <p:cNvSpPr/>
          <p:nvPr/>
        </p:nvSpPr>
        <p:spPr>
          <a:xfrm>
            <a:off x="2811163" y="1661823"/>
            <a:ext cx="2387126" cy="2425067"/>
          </a:xfrm>
          <a:prstGeom prst="cube">
            <a:avLst>
              <a:gd name="adj" fmla="val 3287"/>
            </a:avLst>
          </a:prstGeom>
          <a:solidFill>
            <a:schemeClr val="bg2">
              <a:lumMod val="8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182880" tIns="91440" rIns="0" rtlCol="0" anchor="t"/>
          <a:lstStyle/>
          <a:p>
            <a:pPr>
              <a:spcBef>
                <a:spcPts val="34"/>
              </a:spcBef>
              <a:buClr>
                <a:srgbClr val="000000"/>
              </a:buClr>
            </a:pPr>
            <a:r>
              <a:rPr lang="en-US" sz="1200" dirty="0">
                <a:solidFill>
                  <a:srgbClr val="000000"/>
                </a:solidFill>
                <a:latin typeface="Helvetica Neue Medium" charset="0"/>
                <a:ea typeface="Helvetica Neue Medium" charset="0"/>
                <a:cs typeface="Helvetica Neue Medium" charset="0"/>
              </a:rPr>
              <a:t>deploy</a:t>
            </a:r>
          </a:p>
        </p:txBody>
      </p:sp>
      <p:cxnSp>
        <p:nvCxnSpPr>
          <p:cNvPr id="38" name="Elbow Connector 37"/>
          <p:cNvCxnSpPr>
            <a:stCxn id="61" idx="3"/>
            <a:endCxn id="40" idx="1"/>
          </p:cNvCxnSpPr>
          <p:nvPr/>
        </p:nvCxnSpPr>
        <p:spPr>
          <a:xfrm rot="5400000">
            <a:off x="1740311" y="2478975"/>
            <a:ext cx="295719" cy="2035"/>
          </a:xfrm>
          <a:prstGeom prst="bentConnector3">
            <a:avLst>
              <a:gd name="adj1" fmla="val 50000"/>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40" idx="4"/>
          </p:cNvCxnSpPr>
          <p:nvPr/>
        </p:nvCxnSpPr>
        <p:spPr>
          <a:xfrm flipV="1">
            <a:off x="2351650" y="2913589"/>
            <a:ext cx="459513" cy="6312"/>
          </a:xfrm>
          <a:prstGeom prst="bentConnector3">
            <a:avLst>
              <a:gd name="adj1" fmla="val 50000"/>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478065" y="2784009"/>
            <a:ext cx="689612" cy="461665"/>
          </a:xfrm>
          <a:prstGeom prst="rect">
            <a:avLst/>
          </a:prstGeom>
          <a:noFill/>
          <a:effectLst/>
        </p:spPr>
        <p:txBody>
          <a:bodyPr wrap="none" rtlCol="0">
            <a:spAutoFit/>
          </a:bodyPr>
          <a:lstStyle/>
          <a:p>
            <a:pPr algn="ctr"/>
            <a:r>
              <a:rPr lang="en-US" sz="1200" dirty="0">
                <a:solidFill>
                  <a:srgbClr val="0064FF"/>
                </a:solidFill>
                <a:latin typeface="Helvetica Neue" charset="0"/>
                <a:ea typeface="Helvetica Neue" charset="0"/>
                <a:cs typeface="Helvetica Neue" charset="0"/>
              </a:rPr>
              <a:t>hosted</a:t>
            </a:r>
          </a:p>
          <a:p>
            <a:pPr algn="ctr"/>
            <a:r>
              <a:rPr lang="en-US" sz="1200" dirty="0">
                <a:solidFill>
                  <a:srgbClr val="0064FF"/>
                </a:solidFill>
                <a:latin typeface="Helvetica Neue" charset="0"/>
                <a:ea typeface="Helvetica Neue" charset="0"/>
                <a:cs typeface="Helvetica Neue" charset="0"/>
              </a:rPr>
              <a:t>models</a:t>
            </a:r>
          </a:p>
        </p:txBody>
      </p:sp>
      <p:sp>
        <p:nvSpPr>
          <p:cNvPr id="41" name="Right Brace 40"/>
          <p:cNvSpPr/>
          <p:nvPr/>
        </p:nvSpPr>
        <p:spPr>
          <a:xfrm rot="10800000">
            <a:off x="4180493" y="2122379"/>
            <a:ext cx="302672" cy="1795935"/>
          </a:xfrm>
          <a:prstGeom prst="rightBrac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13">
              <a:solidFill>
                <a:srgbClr val="000000"/>
              </a:solidFill>
            </a:endParaRPr>
          </a:p>
        </p:txBody>
      </p:sp>
      <p:sp>
        <p:nvSpPr>
          <p:cNvPr id="61" name="Cube 60"/>
          <p:cNvSpPr/>
          <p:nvPr/>
        </p:nvSpPr>
        <p:spPr>
          <a:xfrm>
            <a:off x="6755275" y="1986219"/>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r>
              <a:rPr lang="en-US" sz="1050">
                <a:solidFill>
                  <a:srgbClr val="EAEAEA">
                    <a:lumMod val="25000"/>
                  </a:srgbClr>
                </a:solidFill>
                <a:latin typeface="Helvetica Neue Light" charset="0"/>
                <a:ea typeface="Helvetica Neue Light" charset="0"/>
                <a:cs typeface="Helvetica Neue Light" charset="0"/>
              </a:rPr>
              <a:t>App</a:t>
            </a:r>
            <a:endParaRPr lang="en-US" sz="1050" dirty="0">
              <a:solidFill>
                <a:srgbClr val="EAEAEA">
                  <a:lumMod val="25000"/>
                </a:srgbClr>
              </a:solidFill>
              <a:latin typeface="Helvetica Neue Light" charset="0"/>
              <a:ea typeface="Helvetica Neue Light" charset="0"/>
              <a:cs typeface="Helvetica Neue Light" charset="0"/>
            </a:endParaRPr>
          </a:p>
        </p:txBody>
      </p:sp>
      <p:cxnSp>
        <p:nvCxnSpPr>
          <p:cNvPr id="62" name="Elbow Connector 61"/>
          <p:cNvCxnSpPr/>
          <p:nvPr/>
        </p:nvCxnSpPr>
        <p:spPr>
          <a:xfrm flipV="1">
            <a:off x="4802165" y="2149060"/>
            <a:ext cx="1953110" cy="33265"/>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750778" y="2001757"/>
            <a:ext cx="736521" cy="246221"/>
          </a:xfrm>
          <a:prstGeom prst="rect">
            <a:avLst/>
          </a:prstGeom>
          <a:solidFill>
            <a:srgbClr val="EAEAEA"/>
          </a:solidFill>
        </p:spPr>
        <p:txBody>
          <a:bodyPr wrap="square" rtlCol="0">
            <a:spAutoFit/>
          </a:bodyPr>
          <a:lstStyle/>
          <a:p>
            <a:pPr algn="ctr"/>
            <a:r>
              <a:rPr lang="en-US" sz="1000" dirty="0">
                <a:solidFill>
                  <a:srgbClr val="0064FF"/>
                </a:solidFill>
                <a:latin typeface="Helvetica Neue Light" charset="0"/>
                <a:ea typeface="Helvetica Neue Light" charset="0"/>
                <a:cs typeface="Helvetica Neue Light" charset="0"/>
              </a:rPr>
              <a:t>prediction</a:t>
            </a:r>
          </a:p>
        </p:txBody>
      </p:sp>
      <p:sp>
        <p:nvSpPr>
          <p:cNvPr id="64" name="Cube 63"/>
          <p:cNvSpPr/>
          <p:nvPr/>
        </p:nvSpPr>
        <p:spPr>
          <a:xfrm>
            <a:off x="6755275" y="2480651"/>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r>
              <a:rPr lang="en-US" sz="1050">
                <a:solidFill>
                  <a:srgbClr val="EAEAEA">
                    <a:lumMod val="25000"/>
                  </a:srgbClr>
                </a:solidFill>
                <a:latin typeface="Helvetica Neue Light" charset="0"/>
                <a:ea typeface="Helvetica Neue Light" charset="0"/>
                <a:cs typeface="Helvetica Neue Light" charset="0"/>
              </a:rPr>
              <a:t>App</a:t>
            </a:r>
            <a:endParaRPr lang="en-US" sz="1050" dirty="0">
              <a:solidFill>
                <a:srgbClr val="EAEAEA">
                  <a:lumMod val="25000"/>
                </a:srgbClr>
              </a:solidFill>
              <a:latin typeface="Helvetica Neue Light" charset="0"/>
              <a:ea typeface="Helvetica Neue Light" charset="0"/>
              <a:cs typeface="Helvetica Neue Light" charset="0"/>
            </a:endParaRPr>
          </a:p>
        </p:txBody>
      </p:sp>
      <p:cxnSp>
        <p:nvCxnSpPr>
          <p:cNvPr id="65" name="Elbow Connector 64"/>
          <p:cNvCxnSpPr/>
          <p:nvPr/>
        </p:nvCxnSpPr>
        <p:spPr>
          <a:xfrm flipV="1">
            <a:off x="4770361" y="2643492"/>
            <a:ext cx="1984914" cy="64793"/>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Cube 65"/>
          <p:cNvSpPr/>
          <p:nvPr/>
        </p:nvSpPr>
        <p:spPr>
          <a:xfrm>
            <a:off x="6755275" y="3014842"/>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r>
              <a:rPr lang="en-US" sz="1050">
                <a:solidFill>
                  <a:srgbClr val="EAEAEA">
                    <a:lumMod val="25000"/>
                  </a:srgbClr>
                </a:solidFill>
                <a:latin typeface="Helvetica Neue Light" charset="0"/>
                <a:ea typeface="Helvetica Neue Light" charset="0"/>
                <a:cs typeface="Helvetica Neue Light" charset="0"/>
              </a:rPr>
              <a:t>App</a:t>
            </a:r>
            <a:endParaRPr lang="en-US" sz="1050" dirty="0">
              <a:solidFill>
                <a:srgbClr val="EAEAEA">
                  <a:lumMod val="25000"/>
                </a:srgbClr>
              </a:solidFill>
              <a:latin typeface="Helvetica Neue Light" charset="0"/>
              <a:ea typeface="Helvetica Neue Light" charset="0"/>
              <a:cs typeface="Helvetica Neue Light" charset="0"/>
            </a:endParaRPr>
          </a:p>
        </p:txBody>
      </p:sp>
      <p:cxnSp>
        <p:nvCxnSpPr>
          <p:cNvPr id="67" name="Elbow Connector 66"/>
          <p:cNvCxnSpPr/>
          <p:nvPr/>
        </p:nvCxnSpPr>
        <p:spPr>
          <a:xfrm flipV="1">
            <a:off x="4770361" y="3177683"/>
            <a:ext cx="1984914" cy="905"/>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Cube 67"/>
          <p:cNvSpPr/>
          <p:nvPr/>
        </p:nvSpPr>
        <p:spPr>
          <a:xfrm>
            <a:off x="6755275" y="3549034"/>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rgbClr val="000000"/>
              </a:buClr>
            </a:pPr>
            <a:r>
              <a:rPr lang="en-US" sz="1050">
                <a:solidFill>
                  <a:srgbClr val="EAEAEA">
                    <a:lumMod val="25000"/>
                  </a:srgbClr>
                </a:solidFill>
                <a:latin typeface="Helvetica Neue Light" charset="0"/>
                <a:ea typeface="Helvetica Neue Light" charset="0"/>
                <a:cs typeface="Helvetica Neue Light" charset="0"/>
              </a:rPr>
              <a:t>App</a:t>
            </a:r>
            <a:endParaRPr lang="en-US" sz="1050" dirty="0">
              <a:solidFill>
                <a:srgbClr val="EAEAEA">
                  <a:lumMod val="25000"/>
                </a:srgbClr>
              </a:solidFill>
              <a:latin typeface="Helvetica Neue Light" charset="0"/>
              <a:ea typeface="Helvetica Neue Light" charset="0"/>
              <a:cs typeface="Helvetica Neue Light" charset="0"/>
            </a:endParaRPr>
          </a:p>
        </p:txBody>
      </p:sp>
      <p:cxnSp>
        <p:nvCxnSpPr>
          <p:cNvPr id="69" name="Elbow Connector 68"/>
          <p:cNvCxnSpPr/>
          <p:nvPr/>
        </p:nvCxnSpPr>
        <p:spPr>
          <a:xfrm flipV="1">
            <a:off x="4873728" y="3711875"/>
            <a:ext cx="1881547" cy="626"/>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Cube 69"/>
          <p:cNvSpPr/>
          <p:nvPr/>
        </p:nvSpPr>
        <p:spPr>
          <a:xfrm>
            <a:off x="5130409" y="1979838"/>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rgbClr val="EAEAEA">
                    <a:lumMod val="50000"/>
                  </a:srgbClr>
                </a:solidFill>
                <a:latin typeface="Helvetica Neue" charset="0"/>
                <a:ea typeface="Helvetica Neue" charset="0"/>
                <a:cs typeface="Helvetica Neue" charset="0"/>
              </a:rPr>
              <a:t>REST</a:t>
            </a:r>
          </a:p>
          <a:p>
            <a:pPr algn="ctr"/>
            <a:r>
              <a:rPr lang="en-US" sz="750" i="1" dirty="0">
                <a:solidFill>
                  <a:srgbClr val="EAEAEA">
                    <a:lumMod val="50000"/>
                  </a:srgbClr>
                </a:solidFill>
                <a:latin typeface="Helvetica Neue" charset="0"/>
                <a:ea typeface="Helvetica Neue" charset="0"/>
                <a:cs typeface="Helvetica Neue" charset="0"/>
              </a:rPr>
              <a:t>API</a:t>
            </a:r>
          </a:p>
        </p:txBody>
      </p:sp>
      <p:sp>
        <p:nvSpPr>
          <p:cNvPr id="71" name="Cube 70"/>
          <p:cNvSpPr/>
          <p:nvPr/>
        </p:nvSpPr>
        <p:spPr>
          <a:xfrm>
            <a:off x="5124230" y="2521456"/>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rgbClr val="EAEAEA">
                    <a:lumMod val="50000"/>
                  </a:srgbClr>
                </a:solidFill>
                <a:latin typeface="Helvetica Neue" charset="0"/>
                <a:ea typeface="Helvetica Neue" charset="0"/>
                <a:cs typeface="Helvetica Neue" charset="0"/>
              </a:rPr>
              <a:t>REST</a:t>
            </a:r>
          </a:p>
          <a:p>
            <a:pPr algn="ctr"/>
            <a:r>
              <a:rPr lang="en-US" sz="750" i="1" dirty="0">
                <a:solidFill>
                  <a:srgbClr val="EAEAEA">
                    <a:lumMod val="50000"/>
                  </a:srgbClr>
                </a:solidFill>
                <a:latin typeface="Helvetica Neue" charset="0"/>
                <a:ea typeface="Helvetica Neue" charset="0"/>
                <a:cs typeface="Helvetica Neue" charset="0"/>
              </a:rPr>
              <a:t>API</a:t>
            </a:r>
          </a:p>
        </p:txBody>
      </p:sp>
      <p:sp>
        <p:nvSpPr>
          <p:cNvPr id="72" name="Cube 71"/>
          <p:cNvSpPr/>
          <p:nvPr/>
        </p:nvSpPr>
        <p:spPr>
          <a:xfrm>
            <a:off x="5123482" y="3007417"/>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rgbClr val="EAEAEA">
                    <a:lumMod val="50000"/>
                  </a:srgbClr>
                </a:solidFill>
                <a:latin typeface="Helvetica Neue" charset="0"/>
                <a:ea typeface="Helvetica Neue" charset="0"/>
                <a:cs typeface="Helvetica Neue" charset="0"/>
              </a:rPr>
              <a:t>REST</a:t>
            </a:r>
          </a:p>
          <a:p>
            <a:pPr algn="ctr"/>
            <a:r>
              <a:rPr lang="en-US" sz="750" i="1" dirty="0">
                <a:solidFill>
                  <a:srgbClr val="EAEAEA">
                    <a:lumMod val="50000"/>
                  </a:srgbClr>
                </a:solidFill>
                <a:latin typeface="Helvetica Neue" charset="0"/>
                <a:ea typeface="Helvetica Neue" charset="0"/>
                <a:cs typeface="Helvetica Neue" charset="0"/>
              </a:rPr>
              <a:t>API</a:t>
            </a:r>
          </a:p>
        </p:txBody>
      </p:sp>
      <p:sp>
        <p:nvSpPr>
          <p:cNvPr id="73" name="Cube 72"/>
          <p:cNvSpPr/>
          <p:nvPr/>
        </p:nvSpPr>
        <p:spPr>
          <a:xfrm>
            <a:off x="5131937" y="3533132"/>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rgbClr val="EAEAEA">
                    <a:lumMod val="50000"/>
                  </a:srgbClr>
                </a:solidFill>
                <a:latin typeface="Helvetica Neue" charset="0"/>
                <a:ea typeface="Helvetica Neue" charset="0"/>
                <a:cs typeface="Helvetica Neue" charset="0"/>
              </a:rPr>
              <a:t>REST</a:t>
            </a:r>
          </a:p>
          <a:p>
            <a:pPr algn="ctr"/>
            <a:r>
              <a:rPr lang="en-US" sz="750" i="1" dirty="0">
                <a:solidFill>
                  <a:srgbClr val="EAEAEA">
                    <a:lumMod val="50000"/>
                  </a:srgbClr>
                </a:solidFill>
                <a:latin typeface="Helvetica Neue" charset="0"/>
                <a:ea typeface="Helvetica Neue" charset="0"/>
                <a:cs typeface="Helvetica Neue" charset="0"/>
              </a:rPr>
              <a:t>API</a:t>
            </a:r>
          </a:p>
        </p:txBody>
      </p:sp>
      <p:sp>
        <p:nvSpPr>
          <p:cNvPr id="74" name="TextBox 73"/>
          <p:cNvSpPr txBox="1"/>
          <p:nvPr/>
        </p:nvSpPr>
        <p:spPr>
          <a:xfrm>
            <a:off x="5750778" y="2529268"/>
            <a:ext cx="736521" cy="246221"/>
          </a:xfrm>
          <a:prstGeom prst="rect">
            <a:avLst/>
          </a:prstGeom>
          <a:solidFill>
            <a:srgbClr val="EAEAEA"/>
          </a:solidFill>
        </p:spPr>
        <p:txBody>
          <a:bodyPr wrap="square" rtlCol="0">
            <a:spAutoFit/>
          </a:bodyPr>
          <a:lstStyle/>
          <a:p>
            <a:pPr algn="ctr"/>
            <a:r>
              <a:rPr lang="en-US" sz="1000" dirty="0">
                <a:solidFill>
                  <a:srgbClr val="0064FF"/>
                </a:solidFill>
                <a:latin typeface="Helvetica Neue Light" charset="0"/>
                <a:ea typeface="Helvetica Neue Light" charset="0"/>
                <a:cs typeface="Helvetica Neue Light" charset="0"/>
              </a:rPr>
              <a:t>prediction</a:t>
            </a:r>
          </a:p>
        </p:txBody>
      </p:sp>
      <p:sp>
        <p:nvSpPr>
          <p:cNvPr id="75" name="TextBox 74"/>
          <p:cNvSpPr txBox="1"/>
          <p:nvPr/>
        </p:nvSpPr>
        <p:spPr>
          <a:xfrm>
            <a:off x="5750778" y="3056779"/>
            <a:ext cx="736521" cy="246221"/>
          </a:xfrm>
          <a:prstGeom prst="rect">
            <a:avLst/>
          </a:prstGeom>
          <a:solidFill>
            <a:srgbClr val="EAEAEA"/>
          </a:solidFill>
        </p:spPr>
        <p:txBody>
          <a:bodyPr wrap="square" rtlCol="0">
            <a:spAutoFit/>
          </a:bodyPr>
          <a:lstStyle/>
          <a:p>
            <a:pPr algn="ctr"/>
            <a:r>
              <a:rPr lang="en-US" sz="1000" dirty="0">
                <a:solidFill>
                  <a:srgbClr val="0064FF"/>
                </a:solidFill>
                <a:latin typeface="Helvetica Neue Light" charset="0"/>
                <a:ea typeface="Helvetica Neue Light" charset="0"/>
                <a:cs typeface="Helvetica Neue Light" charset="0"/>
              </a:rPr>
              <a:t>prediction</a:t>
            </a:r>
          </a:p>
        </p:txBody>
      </p:sp>
      <p:sp>
        <p:nvSpPr>
          <p:cNvPr id="76" name="TextBox 75"/>
          <p:cNvSpPr txBox="1"/>
          <p:nvPr/>
        </p:nvSpPr>
        <p:spPr>
          <a:xfrm>
            <a:off x="5750778" y="3584289"/>
            <a:ext cx="736521" cy="246221"/>
          </a:xfrm>
          <a:prstGeom prst="rect">
            <a:avLst/>
          </a:prstGeom>
          <a:solidFill>
            <a:srgbClr val="EAEAEA"/>
          </a:solidFill>
        </p:spPr>
        <p:txBody>
          <a:bodyPr wrap="square" rtlCol="0">
            <a:spAutoFit/>
          </a:bodyPr>
          <a:lstStyle/>
          <a:p>
            <a:pPr algn="ctr"/>
            <a:r>
              <a:rPr lang="en-US" sz="1000" dirty="0">
                <a:solidFill>
                  <a:srgbClr val="0064FF"/>
                </a:solidFill>
                <a:latin typeface="Helvetica Neue Light" charset="0"/>
                <a:ea typeface="Helvetica Neue Light" charset="0"/>
                <a:cs typeface="Helvetica Neue Light" charset="0"/>
              </a:rPr>
              <a:t>prediction</a:t>
            </a:r>
          </a:p>
        </p:txBody>
      </p:sp>
      <p:sp>
        <p:nvSpPr>
          <p:cNvPr id="77" name="Rectangle 76"/>
          <p:cNvSpPr/>
          <p:nvPr/>
        </p:nvSpPr>
        <p:spPr>
          <a:xfrm>
            <a:off x="628158" y="1200647"/>
            <a:ext cx="4961609" cy="3307746"/>
          </a:xfrm>
          <a:prstGeom prst="rect">
            <a:avLst/>
          </a:prstGeom>
          <a:noFill/>
          <a:ln w="12700">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rgbClr val="000000"/>
              </a:buClr>
            </a:pPr>
            <a:r>
              <a:rPr lang="fr-FR" sz="1200" dirty="0">
                <a:solidFill>
                  <a:srgbClr val="000000"/>
                </a:solidFill>
                <a:latin typeface="Helvetica Neue Medium" charset="0"/>
                <a:ea typeface="Helvetica Neue Medium" charset="0"/>
                <a:cs typeface="Helvetica Neue Medium" charset="0"/>
              </a:rPr>
              <a:t>Watson Machine Learning</a:t>
            </a:r>
            <a:endParaRPr lang="en-US" sz="1200" dirty="0">
              <a:solidFill>
                <a:srgbClr val="000000"/>
              </a:solidFill>
              <a:latin typeface="Helvetica Neue Medium" charset="0"/>
              <a:ea typeface="Helvetica Neue Medium" charset="0"/>
              <a:cs typeface="Helvetica Neue Medium" charset="0"/>
            </a:endParaRPr>
          </a:p>
        </p:txBody>
      </p:sp>
      <p:sp>
        <p:nvSpPr>
          <p:cNvPr id="78" name="Cube 77"/>
          <p:cNvSpPr/>
          <p:nvPr/>
        </p:nvSpPr>
        <p:spPr>
          <a:xfrm>
            <a:off x="4571971" y="3556514"/>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79" name="Cube 78"/>
          <p:cNvSpPr/>
          <p:nvPr/>
        </p:nvSpPr>
        <p:spPr>
          <a:xfrm>
            <a:off x="4571971" y="2002486"/>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80" name="Cube 79"/>
          <p:cNvSpPr/>
          <p:nvPr/>
        </p:nvSpPr>
        <p:spPr>
          <a:xfrm>
            <a:off x="4571971" y="2998749"/>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81" name="Cube 80"/>
          <p:cNvSpPr/>
          <p:nvPr/>
        </p:nvSpPr>
        <p:spPr>
          <a:xfrm>
            <a:off x="4571971" y="2528446"/>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solidFill>
                <a:srgbClr val="000E5E"/>
              </a:solidFill>
              <a:latin typeface="Helvetica Neue Light" charset="0"/>
              <a:ea typeface="Helvetica Neue Light" charset="0"/>
              <a:cs typeface="Helvetica Neue Light" charset="0"/>
            </a:endParaRPr>
          </a:p>
        </p:txBody>
      </p:sp>
      <p:sp>
        <p:nvSpPr>
          <p:cNvPr id="42" name="Title 2">
            <a:extLst>
              <a:ext uri="{FF2B5EF4-FFF2-40B4-BE49-F238E27FC236}">
                <a16:creationId xmlns:a16="http://schemas.microsoft.com/office/drawing/2014/main" id="{5033D5D7-223A-4339-B304-4C3C6C38B7E6}"/>
              </a:ext>
            </a:extLst>
          </p:cNvPr>
          <p:cNvSpPr txBox="1">
            <a:spLocks/>
          </p:cNvSpPr>
          <p:nvPr/>
        </p:nvSpPr>
        <p:spPr>
          <a:xfrm>
            <a:off x="214483" y="199333"/>
            <a:ext cx="6359723" cy="421871"/>
          </a:xfrm>
          <a:prstGeom prst="rect">
            <a:avLst/>
          </a:prstGeom>
        </p:spPr>
        <p:txBody>
          <a:bodyPr/>
          <a:lstStyle>
            <a:lvl1pPr algn="l" defTabSz="457200" rtl="0" eaLnBrk="1" latinLnBrk="0" hangingPunct="1">
              <a:lnSpc>
                <a:spcPct val="85000"/>
              </a:lnSpc>
              <a:spcBef>
                <a:spcPct val="0"/>
              </a:spcBef>
              <a:buNone/>
              <a:defRPr sz="2600" kern="1200">
                <a:solidFill>
                  <a:schemeClr val="accent5"/>
                </a:solidFill>
                <a:latin typeface="+mj-lt"/>
                <a:ea typeface="+mj-ea"/>
                <a:cs typeface="+mj-cs"/>
              </a:defRPr>
            </a:lvl1pPr>
          </a:lstStyle>
          <a:p>
            <a:r>
              <a:rPr lang="en-US" dirty="0"/>
              <a:t>Machine learning deployment</a:t>
            </a:r>
          </a:p>
        </p:txBody>
      </p:sp>
    </p:spTree>
    <p:extLst>
      <p:ext uri="{BB962C8B-B14F-4D97-AF65-F5344CB8AC3E}">
        <p14:creationId xmlns:p14="http://schemas.microsoft.com/office/powerpoint/2010/main" val="191771397"/>
      </p:ext>
    </p:extLst>
  </p:cSld>
  <p:clrMapOvr>
    <a:masterClrMapping/>
  </p:clrMapOvr>
  <p:transition spd="med"/>
</p:sld>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Default Theme">
  <a:themeElements>
    <a:clrScheme name="Custom 28">
      <a:dk1>
        <a:srgbClr val="666666"/>
      </a:dk1>
      <a:lt1>
        <a:sysClr val="window" lastClr="FFFFFF"/>
      </a:lt1>
      <a:dk2>
        <a:srgbClr val="004255"/>
      </a:dk2>
      <a:lt2>
        <a:srgbClr val="82D1F5"/>
      </a:lt2>
      <a:accent1>
        <a:srgbClr val="34B1EC"/>
      </a:accent1>
      <a:accent2>
        <a:srgbClr val="7F1C7D"/>
      </a:accent2>
      <a:accent3>
        <a:srgbClr val="007680"/>
      </a:accent3>
      <a:accent4>
        <a:srgbClr val="00A6A0"/>
      </a:accent4>
      <a:accent5>
        <a:srgbClr val="00649D"/>
      </a:accent5>
      <a:accent6>
        <a:srgbClr val="AB1A8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t_background_2017">
  <a:themeElements>
    <a:clrScheme name="Custom 14">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432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4.xml><?xml version="1.0" encoding="utf-8"?>
<a:theme xmlns:a="http://schemas.openxmlformats.org/drawingml/2006/main" name="White">
  <a:themeElements>
    <a:clrScheme name="Custom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5FEDD8"/>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DSX_Local_support_arch_overview">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31415</TotalTime>
  <Words>4137</Words>
  <Application>Microsoft Office PowerPoint</Application>
  <PresentationFormat>On-screen Show (16:9)</PresentationFormat>
  <Paragraphs>558</Paragraphs>
  <Slides>40</Slides>
  <Notes>9</Notes>
  <HiddenSlides>13</HiddenSlides>
  <MMClips>0</MMClips>
  <ScaleCrop>false</ScaleCrop>
  <HeadingPairs>
    <vt:vector size="6" baseType="variant">
      <vt:variant>
        <vt:lpstr>Fonts Used</vt:lpstr>
      </vt:variant>
      <vt:variant>
        <vt:i4>24</vt:i4>
      </vt:variant>
      <vt:variant>
        <vt:lpstr>Theme</vt:lpstr>
      </vt:variant>
      <vt:variant>
        <vt:i4>5</vt:i4>
      </vt:variant>
      <vt:variant>
        <vt:lpstr>Slide Titles</vt:lpstr>
      </vt:variant>
      <vt:variant>
        <vt:i4>40</vt:i4>
      </vt:variant>
    </vt:vector>
  </HeadingPairs>
  <TitlesOfParts>
    <vt:vector size="69" baseType="lpstr">
      <vt:lpstr>MS PGothic</vt:lpstr>
      <vt:lpstr>MS PGothic</vt:lpstr>
      <vt:lpstr>Arial</vt:lpstr>
      <vt:lpstr>Arial Black</vt:lpstr>
      <vt:lpstr>Calibri</vt:lpstr>
      <vt:lpstr>Courier</vt:lpstr>
      <vt:lpstr>Courier New</vt:lpstr>
      <vt:lpstr>Helvetica</vt:lpstr>
      <vt:lpstr>Helvetica Light</vt:lpstr>
      <vt:lpstr>Helvetica Neue</vt:lpstr>
      <vt:lpstr>Helvetica Neue Light</vt:lpstr>
      <vt:lpstr>Helvetica Neue Medium</vt:lpstr>
      <vt:lpstr>Helvetica Neue Thin</vt:lpstr>
      <vt:lpstr>HelvNeue Light for IBM</vt:lpstr>
      <vt:lpstr>HelvNeue Medium for IBM</vt:lpstr>
      <vt:lpstr>IBM Plex Sans</vt:lpstr>
      <vt:lpstr>IBM Plex Sans SemiBold</vt:lpstr>
      <vt:lpstr>inherit</vt:lpstr>
      <vt:lpstr>Lucida Console</vt:lpstr>
      <vt:lpstr>Lucida Grande</vt:lpstr>
      <vt:lpstr>Symbol</vt:lpstr>
      <vt:lpstr>Tahoma</vt:lpstr>
      <vt:lpstr>Times New Roman</vt:lpstr>
      <vt:lpstr>Wingdings</vt:lpstr>
      <vt:lpstr>Default Theme</vt:lpstr>
      <vt:lpstr>wht_background_2017</vt:lpstr>
      <vt:lpstr>1_wht_background_2017</vt:lpstr>
      <vt:lpstr>White</vt:lpstr>
      <vt:lpstr>DSX_Local_support_arch_overview</vt:lpstr>
      <vt:lpstr>Section 7  Advanced Machine Learning in  Watson Studio  [Predictive Data Science] [Prescriptive Data Science]</vt:lpstr>
      <vt:lpstr>Workshop Agenda – Section 5</vt:lpstr>
      <vt:lpstr>Machine Learning Challenges  </vt:lpstr>
      <vt:lpstr>Model Evaluation considerations</vt:lpstr>
      <vt:lpstr>Model training – under and overfitting</vt:lpstr>
      <vt:lpstr>Algorithm selection and tuning</vt:lpstr>
      <vt:lpstr>Machine Learning challenges: Regression</vt:lpstr>
      <vt:lpstr>What are ‘Hyperparameters’</vt:lpstr>
      <vt:lpstr>PowerPoint Presentation</vt:lpstr>
      <vt:lpstr>Stability in time: Continuous Learning</vt:lpstr>
      <vt:lpstr>Explainable AI considerations</vt:lpstr>
      <vt:lpstr>Machine Learning interpretability tradeoff</vt:lpstr>
      <vt:lpstr>PowerPoint Presentation</vt:lpstr>
      <vt:lpstr>Model Bias and Fairness considerations</vt:lpstr>
      <vt:lpstr>Model Fairness</vt:lpstr>
      <vt:lpstr>Model Explainability</vt:lpstr>
      <vt:lpstr>AI Open Scale:  </vt:lpstr>
      <vt:lpstr>PowerPoint Presentation</vt:lpstr>
      <vt:lpstr>Advanced ML techniques </vt:lpstr>
      <vt:lpstr>More topics</vt:lpstr>
      <vt:lpstr>Prescriptive Data Science:  Decision Optimization</vt:lpstr>
      <vt:lpstr>IBM Data Science &amp; Business Analytics Portfolio </vt:lpstr>
      <vt:lpstr>Prescriptive: Decision Optimization</vt:lpstr>
      <vt:lpstr>Decision Optimization Proposition - What’s In It For Me</vt:lpstr>
      <vt:lpstr>Prescriptive Analytics – How Does It Work?</vt:lpstr>
      <vt:lpstr>What Is an Optimization Model?</vt:lpstr>
      <vt:lpstr>IBM Decision Optimization – Portfolio and Integrations</vt:lpstr>
      <vt:lpstr>Decision Optimization for Data Science (DODS), DSX Local</vt:lpstr>
      <vt:lpstr>Deployment Options</vt:lpstr>
      <vt:lpstr>DSX Local </vt:lpstr>
      <vt:lpstr>IBM Data Science Experience Local – Differentiation</vt:lpstr>
      <vt:lpstr>IBM Data Science Experience – Why Local?</vt:lpstr>
      <vt:lpstr>DSX Local Architecture</vt:lpstr>
      <vt:lpstr>DSX  components on top of Kubernetes</vt:lpstr>
      <vt:lpstr>DSX Local: an idea of sizing requirements</vt:lpstr>
      <vt:lpstr>IBM Data Science Experience Local – Key Features</vt:lpstr>
      <vt:lpstr>Lab 7</vt:lpstr>
      <vt:lpstr>Thank You    philippe.gregoire@fr.ibm.com</vt:lpstr>
      <vt:lpstr>Notices and Disclaimers</vt:lpstr>
      <vt:lpstr>Notices and Disclaimers Con’t. </vt:lpstr>
    </vt:vector>
  </TitlesOfParts>
  <Company>Creative Concepts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McDonald</dc:creator>
  <cp:lastModifiedBy>Philippe Gregoire</cp:lastModifiedBy>
  <cp:revision>1224</cp:revision>
  <dcterms:created xsi:type="dcterms:W3CDTF">2016-05-12T21:45:31Z</dcterms:created>
  <dcterms:modified xsi:type="dcterms:W3CDTF">2018-10-08T22:09:56Z</dcterms:modified>
</cp:coreProperties>
</file>